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sldIdLst>
    <p:sldId id="256" r:id="rId2"/>
    <p:sldId id="258" r:id="rId3"/>
    <p:sldId id="259" r:id="rId4"/>
    <p:sldId id="262" r:id="rId5"/>
    <p:sldId id="266" r:id="rId6"/>
    <p:sldId id="267" r:id="rId7"/>
    <p:sldId id="263" r:id="rId8"/>
    <p:sldId id="268" r:id="rId9"/>
    <p:sldId id="265" r:id="rId10"/>
    <p:sldId id="264" r:id="rId11"/>
    <p:sldId id="278" r:id="rId12"/>
    <p:sldId id="261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6" r:id="rId21"/>
    <p:sldId id="275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57" r:id="rId31"/>
    <p:sldId id="288" r:id="rId32"/>
    <p:sldId id="289" r:id="rId33"/>
    <p:sldId id="290" r:id="rId34"/>
    <p:sldId id="291" r:id="rId35"/>
    <p:sldId id="260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00FF"/>
    <a:srgbClr val="4A1BF7"/>
    <a:srgbClr val="3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llcesareo\Desktop\Copia%20de%20SIMBAD_b90bf_2013081912340626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>
        <c:manualLayout>
          <c:layoutTarget val="inner"/>
          <c:xMode val="edge"/>
          <c:yMode val="edge"/>
          <c:x val="2.498564974262121E-2"/>
          <c:y val="2.5867496204125488E-2"/>
          <c:w val="0.9676656297448436"/>
          <c:h val="0.85757212161611651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Val val="1"/>
          </c:dLbls>
          <c:cat>
            <c:strRef>
              <c:f>'Hoja1 (2)'!$B$1:$D$1</c:f>
              <c:strCache>
                <c:ptCount val="3"/>
                <c:pt idx="0">
                  <c:v> Municipios con Menos de Cinco Mil Habitantes</c:v>
                </c:pt>
                <c:pt idx="1">
                  <c:v>Municipios con población de entre cinco mil a veinticinco mil habitantes.</c:v>
                </c:pt>
                <c:pt idx="2">
                  <c:v>Más de 25000 habitantes</c:v>
                </c:pt>
              </c:strCache>
            </c:strRef>
          </c:cat>
          <c:val>
            <c:numRef>
              <c:f>'Hoja1 (2)'!$B$17:$D$17</c:f>
              <c:numCache>
                <c:formatCode>General</c:formatCode>
                <c:ptCount val="3"/>
                <c:pt idx="0">
                  <c:v>17</c:v>
                </c:pt>
                <c:pt idx="1">
                  <c:v>116</c:v>
                </c:pt>
                <c:pt idx="2">
                  <c:v>79</c:v>
                </c:pt>
              </c:numCache>
            </c:numRef>
          </c:val>
        </c:ser>
        <c:gapWidth val="104"/>
        <c:overlap val="91"/>
        <c:axId val="103217024"/>
        <c:axId val="103321984"/>
      </c:barChart>
      <c:catAx>
        <c:axId val="103217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s-MX"/>
          </a:p>
        </c:txPr>
        <c:crossAx val="103321984"/>
        <c:crosses val="autoZero"/>
        <c:auto val="1"/>
        <c:lblAlgn val="ctr"/>
        <c:lblOffset val="100"/>
      </c:catAx>
      <c:valAx>
        <c:axId val="103321984"/>
        <c:scaling>
          <c:orientation val="minMax"/>
        </c:scaling>
        <c:delete val="1"/>
        <c:axPos val="l"/>
        <c:numFmt formatCode="General" sourceLinked="1"/>
        <c:tickLblPos val="none"/>
        <c:crossAx val="10321702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2A87-4E30-4896-9678-BAB5713C9D34}" type="datetimeFigureOut">
              <a:rPr lang="es-MX" smtClean="0"/>
              <a:pPr/>
              <a:t>17/10/2013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CD7C0-299E-4668-8EC3-34E06CC8B5E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CD7C0-299E-4668-8EC3-34E06CC8B5EC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DBD5-4774-4702-A457-C8B171F6EAB9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E030-7429-42D3-89A1-B35BF82C3B9A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DF0D-D4F6-4676-AD89-E5A587544D9F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5356-D5B3-4895-AB39-C39BAB1331C2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F66F-626A-4E12-A50C-9B1A8F5A1E65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3F8-AD13-43CB-816A-773F53138E59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7CD-1D23-4B8E-9F8F-4A30685FDBB7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D2886-4427-4F66-9E01-FD1E0E1C3D6D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896E-B6BB-46AA-AA07-A7326E1B9124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0D1C-C44C-4032-826D-AF4BAE14356E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0A75-3E2C-4C61-A6EA-293C870AC4CD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4166-EC78-4110-BEF9-67A71055D471}" type="datetime1">
              <a:rPr lang="es-MX" smtClean="0"/>
              <a:pPr/>
              <a:t>17/10/2013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Transparencia y difusión de la información financiera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7F2B-AE3A-4839-AB74-7EBC84E9182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dsaasociado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aasociado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saasociados.com/" TargetMode="Externa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aasociados.com/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dsaasociado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saasociado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saasociado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saasociado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saasociado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aasociados.com/" TargetMode="External"/><Relationship Id="rId7" Type="http://schemas.openxmlformats.org/officeDocument/2006/relationships/image" Target="../media/image2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aasociado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dsaasociado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dsaasociado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dsaasociado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dsaasociado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aasociado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802631"/>
          </a:xfrm>
        </p:spPr>
        <p:txBody>
          <a:bodyPr>
            <a:normAutofit fontScale="90000"/>
          </a:bodyPr>
          <a:lstStyle/>
          <a:p>
            <a:r>
              <a:rPr lang="fr-CA" sz="5500" b="1" dirty="0" err="1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Transparencia</a:t>
            </a:r>
            <a:r>
              <a:rPr lang="fr-CA" sz="3700" b="1" dirty="0" smtClean="0">
                <a:solidFill>
                  <a:schemeClr val="bg1"/>
                </a:solidFill>
                <a:latin typeface="Copperplate Gothic Light" pitchFamily="34" charset="0"/>
              </a:rPr>
              <a:t/>
            </a:r>
            <a:br>
              <a:rPr lang="fr-CA" sz="3700" b="1" dirty="0" smtClean="0">
                <a:solidFill>
                  <a:schemeClr val="bg1"/>
                </a:solidFill>
                <a:latin typeface="Copperplate Gothic Light" pitchFamily="34" charset="0"/>
              </a:rPr>
            </a:b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y </a:t>
            </a:r>
            <a:r>
              <a:rPr lang="fr-CA" b="1" dirty="0" err="1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Difusión</a:t>
            </a: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 de la </a:t>
            </a:r>
            <a:r>
              <a:rPr lang="fr-CA" b="1" dirty="0" err="1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información</a:t>
            </a:r>
            <a:r>
              <a:rPr lang="fr-CA" b="1" dirty="0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 </a:t>
            </a:r>
            <a:r>
              <a:rPr lang="fr-CA" b="1" dirty="0" err="1" smtClean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</a:rPr>
              <a:t>Financiera</a:t>
            </a:r>
            <a:endParaRPr lang="es-MX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8064896" cy="672480"/>
          </a:xfrm>
        </p:spPr>
        <p:txBody>
          <a:bodyPr>
            <a:noAutofit/>
          </a:bodyPr>
          <a:lstStyle/>
          <a:p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opperplate Gothic Light" pitchFamily="34" charset="0"/>
                <a:ea typeface="+mj-ea"/>
                <a:cs typeface="+mj-cs"/>
              </a:rPr>
              <a:t>C.P.C. y L.D. Patricia Domínguez Serrano</a:t>
            </a:r>
          </a:p>
        </p:txBody>
      </p: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60648"/>
            <a:ext cx="1133815" cy="112937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6672"/>
            <a:ext cx="1512168" cy="796015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293096"/>
            <a:ext cx="1671825" cy="8640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5733256"/>
            <a:ext cx="1403648" cy="11247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10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332656"/>
            <a:ext cx="727280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700" b="1" dirty="0" smtClean="0">
                <a:latin typeface="Comic Sans MS" pitchFamily="66" charset="0"/>
              </a:rPr>
              <a:t>Responsabilidad administrativa en la función gubernamental…</a:t>
            </a:r>
            <a:endParaRPr lang="es-MX" sz="3700" b="1" dirty="0" smtClean="0">
              <a:solidFill>
                <a:srgbClr val="8A0000"/>
              </a:solidFill>
              <a:latin typeface="Comic Sans MS" pitchFamily="66" charset="0"/>
            </a:endParaRPr>
          </a:p>
          <a:p>
            <a:pPr algn="just"/>
            <a:endParaRPr lang="es-MX" sz="1900" b="1" dirty="0"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pic>
        <p:nvPicPr>
          <p:cNvPr id="12" name="11 Imagen" descr="Resp serv publi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772816"/>
            <a:ext cx="3470126" cy="3888432"/>
          </a:xfrm>
          <a:prstGeom prst="rect">
            <a:avLst/>
          </a:prstGeom>
        </p:spPr>
      </p:pic>
      <p:pic>
        <p:nvPicPr>
          <p:cNvPr id="14" name="13 Imagen" descr="Rd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772816"/>
            <a:ext cx="4762500" cy="388843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423920" y="0"/>
            <a:ext cx="720080" cy="915760"/>
          </a:xfrm>
          <a:prstGeom prst="rect">
            <a:avLst/>
          </a:prstGeom>
        </p:spPr>
      </p:pic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6079456"/>
            <a:ext cx="971600" cy="7785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11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260648"/>
            <a:ext cx="72728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4A1BF7"/>
                </a:solidFill>
                <a:latin typeface="Comic Sans MS" pitchFamily="66" charset="0"/>
              </a:rPr>
              <a:t>LGCG Título VI. De las sanciones…</a:t>
            </a:r>
          </a:p>
          <a:p>
            <a:pPr algn="just"/>
            <a:endParaRPr lang="es-MX" sz="1900" b="1" dirty="0"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6507007"/>
              </p:ext>
            </p:extLst>
          </p:nvPr>
        </p:nvGraphicFramePr>
        <p:xfrm>
          <a:off x="91530" y="908722"/>
          <a:ext cx="887295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384"/>
                <a:gridCol w="994384"/>
                <a:gridCol w="5201389"/>
                <a:gridCol w="1682802"/>
              </a:tblGrid>
              <a:tr h="69536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ART. (31 de dic. 2008)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ART. (12 de nov. 2012)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¿QUÉ HACER?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¿QUIÉN?</a:t>
                      </a:r>
                      <a:endParaRPr lang="es-ES" sz="1400" dirty="0"/>
                    </a:p>
                  </a:txBody>
                  <a:tcPr anchor="ctr"/>
                </a:tc>
              </a:tr>
              <a:tr h="49255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Sancionar administrativamente </a:t>
                      </a:r>
                      <a:r>
                        <a:rPr lang="es-MX" sz="1400" b="0" dirty="0" smtClean="0"/>
                        <a:t>a los servidores públicos en los siguientes supuestos:</a:t>
                      </a:r>
                      <a:endParaRPr lang="es-ES" sz="1400" b="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just"/>
                      <a:r>
                        <a:rPr lang="es-MX" sz="1400" b="1" dirty="0" smtClean="0"/>
                        <a:t>Las Leyes Federales y Estatales de Responsabilidades Administrativas. La disposiciones</a:t>
                      </a:r>
                      <a:r>
                        <a:rPr lang="es-MX" sz="1400" b="1" baseline="0" dirty="0" smtClean="0"/>
                        <a:t> aplicables en términos de la Constitución Política de los Estados Unidos Mexicanos y las Locales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49255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Omitan realizar los registros </a:t>
                      </a:r>
                      <a:r>
                        <a:rPr lang="es-MX" sz="1400" b="0" dirty="0" smtClean="0"/>
                        <a:t>contables y </a:t>
                      </a:r>
                      <a:r>
                        <a:rPr lang="es-MX" sz="1400" b="1" dirty="0" smtClean="0"/>
                        <a:t>difundir la información </a:t>
                      </a:r>
                      <a:r>
                        <a:rPr lang="es-MX" sz="1400" b="0" dirty="0" smtClean="0"/>
                        <a:t>financiera</a:t>
                      </a:r>
                      <a:r>
                        <a:rPr lang="es-MX" sz="1400" b="1" dirty="0" smtClean="0"/>
                        <a:t>, 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49255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>
                        <a:buAutoNum type="alphaLcParenR"/>
                      </a:pPr>
                      <a:r>
                        <a:rPr lang="es-MX" sz="1400" b="1" dirty="0" smtClean="0"/>
                        <a:t>Omitan o alteren documentos o registros contables.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es-MX" sz="1400" b="1" dirty="0" smtClean="0"/>
                        <a:t>Incumplan con la obligación de difundir</a:t>
                      </a:r>
                      <a:r>
                        <a:rPr lang="es-MX" sz="1400" b="1" baseline="0" dirty="0" smtClean="0"/>
                        <a:t> la información financiera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49255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85-III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No realizar los registros presupuestarios y contables como lo pide</a:t>
                      </a:r>
                      <a:r>
                        <a:rPr lang="es-MX" sz="1400" b="1" baseline="0" dirty="0" smtClean="0"/>
                        <a:t> la Ley y demás disposiciones, </a:t>
                      </a:r>
                      <a:r>
                        <a:rPr lang="es-MX" sz="1400" b="0" baseline="0" dirty="0" smtClean="0"/>
                        <a:t>con información confiable y veraz.</a:t>
                      </a:r>
                      <a:endParaRPr lang="es-ES" sz="14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695367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57-IV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85-IV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Cuando tengan conocimiento </a:t>
                      </a:r>
                      <a:r>
                        <a:rPr lang="es-MX" sz="1400" b="0" dirty="0" smtClean="0"/>
                        <a:t>de alteración o falsedad de documentación o información</a:t>
                      </a:r>
                      <a:r>
                        <a:rPr lang="es-MX" sz="1400" b="1" dirty="0" smtClean="0"/>
                        <a:t> y no lo </a:t>
                      </a:r>
                      <a:r>
                        <a:rPr lang="es-MX" sz="1400" b="1" baseline="0" dirty="0" smtClean="0"/>
                        <a:t> eviten o no lo hagan de conocimiento superior, y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49255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85-V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No tener o no conservar la documentación comprobatoria del patrimonio, ingresos y egresos.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492552"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57- U.P.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/>
                        <a:t>85-U.P.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b="0" dirty="0" smtClean="0"/>
                        <a:t>Las sanciones administrativas se impondrán</a:t>
                      </a:r>
                      <a:r>
                        <a:rPr lang="es-MX" sz="1400" b="0" baseline="0" dirty="0" smtClean="0"/>
                        <a:t> </a:t>
                      </a:r>
                      <a:r>
                        <a:rPr lang="es-MX" sz="1400" b="1" baseline="0" dirty="0" smtClean="0"/>
                        <a:t>sin menoscabo de las de carácter político, penal o civil</a:t>
                      </a:r>
                      <a:endParaRPr lang="es-ES" sz="1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  <a:tr h="550499">
                <a:tc>
                  <a:txBody>
                    <a:bodyPr/>
                    <a:lstStyle/>
                    <a:p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rgbClr val="00B050"/>
                          </a:solidFill>
                        </a:rPr>
                        <a:t>86</a:t>
                      </a:r>
                      <a:endParaRPr lang="es-E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>
                          <a:solidFill>
                            <a:srgbClr val="00B050"/>
                          </a:solidFill>
                        </a:rPr>
                        <a:t>Pena de 2 a 7 años de prisión y, Multa de 1,000</a:t>
                      </a:r>
                      <a:r>
                        <a:rPr lang="es-MX" sz="1600" b="1" baseline="0" dirty="0" smtClean="0">
                          <a:solidFill>
                            <a:srgbClr val="00B050"/>
                          </a:solidFill>
                        </a:rPr>
                        <a:t> a 500,000  SMGDF. Por las fracciones II y IV del Artículo 85.</a:t>
                      </a:r>
                      <a:endParaRPr lang="es-E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12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5733256"/>
            <a:ext cx="1403648" cy="1124744"/>
          </a:xfrm>
          <a:prstGeom prst="rect">
            <a:avLst/>
          </a:prstGeom>
        </p:spPr>
      </p:pic>
      <p:pic>
        <p:nvPicPr>
          <p:cNvPr id="15" name="14 Imagen" descr="Difusion inform financie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355976" cy="1484784"/>
          </a:xfrm>
          <a:prstGeom prst="rect">
            <a:avLst/>
          </a:prstGeom>
        </p:spPr>
      </p:pic>
      <p:pic>
        <p:nvPicPr>
          <p:cNvPr id="16" name="15 Imagen" descr="transp dine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1412776"/>
            <a:ext cx="5705348" cy="3672408"/>
          </a:xfrm>
          <a:prstGeom prst="rect">
            <a:avLst/>
          </a:prstGeom>
        </p:spPr>
      </p:pic>
      <p:pic>
        <p:nvPicPr>
          <p:cNvPr id="17" name="16 Imagen" descr="inf financier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5229200"/>
            <a:ext cx="4464496" cy="11715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13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2420888"/>
            <a:ext cx="831743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1900" b="1" dirty="0" smtClean="0">
                <a:latin typeface="Comic Sans MS" pitchFamily="66" charset="0"/>
              </a:rPr>
              <a:t>Marco conceptual de contabilidad gubernamental</a:t>
            </a:r>
          </a:p>
          <a:p>
            <a:pPr algn="just">
              <a:buFont typeface="Arial" pitchFamily="34" charset="0"/>
              <a:buChar char="•"/>
            </a:pP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Normas y metodología para la determinación de los momentos contables de los Ingresos </a:t>
            </a:r>
            <a:endParaRPr lang="es-MX" sz="1900" b="1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1900" b="1" dirty="0" smtClean="0">
                <a:latin typeface="Comic Sans MS" pitchFamily="66" charset="0"/>
              </a:rPr>
              <a:t>Normas y metodología para la emisión de información financiera y estructura de los estados financieros básicos del ente público y características de sus notas </a:t>
            </a:r>
          </a:p>
          <a:p>
            <a:pPr algn="just">
              <a:buFont typeface="Arial" pitchFamily="34" charset="0"/>
              <a:buChar char="•"/>
            </a:pP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Reglas de registro y valoración del patrimonio</a:t>
            </a:r>
          </a:p>
          <a:p>
            <a:pPr algn="just">
              <a:buFont typeface="Arial" pitchFamily="34" charset="0"/>
              <a:buChar char="•"/>
            </a:pPr>
            <a:r>
              <a:rPr lang="es-MX" sz="1900" b="1" dirty="0" smtClean="0">
                <a:latin typeface="Comic Sans MS" pitchFamily="66" charset="0"/>
              </a:rPr>
              <a:t>Lineamientos para la elaboración del catálogo de bienes inmuebles que permita la interrelación automática con el clasificador por objeto del gasto y la lista de cuentas </a:t>
            </a:r>
          </a:p>
          <a:p>
            <a:pPr algn="just">
              <a:buFont typeface="Arial" pitchFamily="34" charset="0"/>
              <a:buChar char="•"/>
            </a:pP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Acuerdo por el que se emite la clasificación programática</a:t>
            </a:r>
          </a:p>
          <a:p>
            <a:pPr algn="just">
              <a:buFont typeface="Arial" pitchFamily="34" charset="0"/>
              <a:buChar char="•"/>
            </a:pPr>
            <a:r>
              <a:rPr lang="es-MX" sz="1900" b="1" dirty="0" smtClean="0">
                <a:latin typeface="Comic Sans MS" pitchFamily="66" charset="0"/>
              </a:rPr>
              <a:t>Manual de contabilidad gubernamental del Sistema simplificado básico (</a:t>
            </a: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SSB</a:t>
            </a:r>
            <a:r>
              <a:rPr lang="es-MX" sz="1900" b="1" dirty="0" smtClean="0">
                <a:latin typeface="Comic Sans MS" pitchFamily="66" charset="0"/>
              </a:rPr>
              <a:t>) para los municipios con menos de cinco mil habitantes.</a:t>
            </a: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Marcador de contenido" descr="CONA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339752" cy="1628800"/>
          </a:xfrm>
          <a:prstGeom prst="rect">
            <a:avLst/>
          </a:prstGeom>
        </p:spPr>
      </p:pic>
      <p:pic>
        <p:nvPicPr>
          <p:cNvPr id="11" name="10 Imagen" descr="COVAC.jpg"/>
          <p:cNvPicPr>
            <a:picLocks noChangeAspect="1"/>
          </p:cNvPicPr>
          <p:nvPr/>
        </p:nvPicPr>
        <p:blipFill>
          <a:blip r:embed="rId5" cstate="print"/>
          <a:srcRect r="31944"/>
          <a:stretch>
            <a:fillRect/>
          </a:stretch>
        </p:blipFill>
        <p:spPr>
          <a:xfrm>
            <a:off x="3707904" y="0"/>
            <a:ext cx="3816424" cy="1700808"/>
          </a:xfrm>
          <a:prstGeom prst="rect">
            <a:avLst/>
          </a:prstGeom>
        </p:spPr>
      </p:pic>
      <p:sp>
        <p:nvSpPr>
          <p:cNvPr id="12" name="11 Nube"/>
          <p:cNvSpPr/>
          <p:nvPr/>
        </p:nvSpPr>
        <p:spPr>
          <a:xfrm>
            <a:off x="0" y="1484784"/>
            <a:ext cx="8964488" cy="9087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700" dirty="0" smtClean="0">
                <a:latin typeface="Comic Sans MS" pitchFamily="66" charset="0"/>
              </a:rPr>
              <a:t>Información generada</a:t>
            </a:r>
            <a:r>
              <a:rPr lang="es-ES_tradnl" sz="5500" dirty="0" smtClean="0">
                <a:latin typeface="Comic Sans MS" pitchFamily="66" charset="0"/>
              </a:rPr>
              <a:t>…</a:t>
            </a:r>
            <a:endParaRPr lang="es-ES" sz="73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6" cstate="print"/>
          <a:srcRect l="27400" t="19756" r="31114" b="36783"/>
          <a:stretch>
            <a:fillRect/>
          </a:stretch>
        </p:blipFill>
        <p:spPr>
          <a:xfrm>
            <a:off x="0" y="6252556"/>
            <a:ext cx="755576" cy="6054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14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51520" y="980728"/>
            <a:ext cx="8532440" cy="136815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i="1" dirty="0" err="1" smtClean="0">
                <a:solidFill>
                  <a:srgbClr val="7030A0"/>
                </a:solidFill>
                <a:latin typeface="Comic Sans MS" pitchFamily="66" charset="0"/>
              </a:rPr>
              <a:t>Im</a:t>
            </a:r>
            <a:r>
              <a:rPr lang="es-ES" sz="2800" b="1" i="1" dirty="0" err="1" smtClean="0">
                <a:solidFill>
                  <a:srgbClr val="7030A0"/>
                </a:solidFill>
                <a:latin typeface="Comic Sans MS" pitchFamily="66" charset="0"/>
              </a:rPr>
              <a:t>plementación</a:t>
            </a:r>
            <a:r>
              <a:rPr lang="es-ES" sz="2800" b="1" i="1" dirty="0" smtClean="0">
                <a:solidFill>
                  <a:srgbClr val="7030A0"/>
                </a:solidFill>
                <a:latin typeface="Comic Sans MS" pitchFamily="66" charset="0"/>
              </a:rPr>
              <a:t> progresiva de las obligaciones…</a:t>
            </a:r>
            <a:endParaRPr lang="es-MX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endParaRPr lang="es-ES" sz="28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252556"/>
            <a:ext cx="755576" cy="6054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0"/>
            <a:ext cx="5914747" cy="83629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2348880"/>
            <a:ext cx="8676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_tradnl" sz="2800" b="1" i="1" dirty="0" smtClean="0">
                <a:latin typeface="Comic Sans MS" pitchFamily="66" charset="0"/>
              </a:rPr>
              <a:t>Nuevo esquema de Contabilidad Gubernamental.</a:t>
            </a:r>
          </a:p>
          <a:p>
            <a:pPr algn="just">
              <a:buFont typeface="Arial" pitchFamily="34" charset="0"/>
              <a:buChar char="•"/>
            </a:pPr>
            <a:endParaRPr lang="es-ES_tradnl" sz="2800" b="1" i="1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800" b="1" i="1" dirty="0" smtClean="0">
                <a:latin typeface="Comic Sans MS" pitchFamily="66" charset="0"/>
              </a:rPr>
              <a:t>Sea un </a:t>
            </a:r>
            <a:r>
              <a:rPr lang="es-ES" sz="2800" b="1" i="1" dirty="0" smtClean="0">
                <a:solidFill>
                  <a:srgbClr val="8A0000"/>
                </a:solidFill>
                <a:latin typeface="Comic Sans MS" pitchFamily="66" charset="0"/>
              </a:rPr>
              <a:t>elemento efectivo y clave </a:t>
            </a:r>
            <a:r>
              <a:rPr lang="es-ES" sz="2800" b="1" i="1" dirty="0" smtClean="0">
                <a:latin typeface="Comic Sans MS" pitchFamily="66" charset="0"/>
              </a:rPr>
              <a:t>en la toma de </a:t>
            </a:r>
            <a:r>
              <a:rPr lang="es-ES" sz="2800" b="1" i="1" dirty="0" smtClean="0">
                <a:solidFill>
                  <a:srgbClr val="8A0000"/>
                </a:solidFill>
                <a:latin typeface="Comic Sans MS" pitchFamily="66" charset="0"/>
              </a:rPr>
              <a:t>decisiones</a:t>
            </a:r>
            <a:r>
              <a:rPr lang="es-ES" sz="2800" b="1" i="1" dirty="0" smtClean="0">
                <a:latin typeface="Comic Sans MS" pitchFamily="66" charset="0"/>
              </a:rPr>
              <a:t> sobre las </a:t>
            </a:r>
            <a:r>
              <a:rPr lang="es-ES" sz="2800" b="1" i="1" dirty="0" smtClean="0">
                <a:solidFill>
                  <a:srgbClr val="8A0000"/>
                </a:solidFill>
                <a:latin typeface="Comic Sans MS" pitchFamily="66" charset="0"/>
              </a:rPr>
              <a:t>finanzas públicas </a:t>
            </a:r>
            <a:r>
              <a:rPr lang="es-ES" sz="2800" b="1" i="1" dirty="0" smtClean="0">
                <a:latin typeface="Comic Sans MS" pitchFamily="66" charset="0"/>
              </a:rPr>
              <a:t>y no sólo un medio para elaborar cuentas públicas.</a:t>
            </a:r>
          </a:p>
          <a:p>
            <a:pPr algn="just"/>
            <a:endParaRPr lang="es-ES_tradnl" sz="2800" b="1" i="1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800" b="1" i="1" dirty="0" smtClean="0">
                <a:latin typeface="Comic Sans MS" pitchFamily="66" charset="0"/>
              </a:rPr>
              <a:t>Reconocimiento de los </a:t>
            </a:r>
            <a:r>
              <a:rPr lang="es-MX" sz="2800" b="1" i="1" dirty="0" smtClean="0">
                <a:solidFill>
                  <a:srgbClr val="8A0000"/>
                </a:solidFill>
                <a:latin typeface="Comic Sans MS" pitchFamily="66" charset="0"/>
              </a:rPr>
              <a:t>momentos contables </a:t>
            </a:r>
            <a:r>
              <a:rPr lang="es-MX" sz="2800" b="1" i="1" dirty="0" smtClean="0">
                <a:latin typeface="Comic Sans MS" pitchFamily="66" charset="0"/>
              </a:rPr>
              <a:t>(contabilidad base devengado, acumulativa y patrimonial).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599320" y="0"/>
            <a:ext cx="544680" cy="692696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15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0"/>
            <a:ext cx="5914747" cy="836290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4274561"/>
              </p:ext>
            </p:extLst>
          </p:nvPr>
        </p:nvGraphicFramePr>
        <p:xfrm>
          <a:off x="251520" y="620688"/>
          <a:ext cx="8388423" cy="583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842"/>
                <a:gridCol w="1957299"/>
                <a:gridCol w="978649"/>
                <a:gridCol w="3565080"/>
                <a:gridCol w="1048553"/>
              </a:tblGrid>
              <a:tr h="266245"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TÍTULOS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REFIERE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CAPÍTULOS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REFIERE</a:t>
                      </a:r>
                      <a:endParaRPr lang="es-E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ARTÍCULOS</a:t>
                      </a:r>
                      <a:endParaRPr lang="es-ES" sz="1300" dirty="0"/>
                    </a:p>
                  </a:txBody>
                  <a:tcPr/>
                </a:tc>
              </a:tr>
              <a:tr h="224207"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PRIMERO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Objeto y Definiciones de la Ley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ÚNICO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Disposiciones Generales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1 AL 5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rowSpan="4">
                  <a:txBody>
                    <a:bodyPr/>
                    <a:lstStyle/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r>
                        <a:rPr lang="es-ES" sz="1000" u="none" strike="noStrike" kern="1200" baseline="0" dirty="0" smtClean="0"/>
                        <a:t>SEGUNDO</a:t>
                      </a:r>
                      <a:endParaRPr lang="es-ES" sz="1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r>
                        <a:rPr lang="es-ES" sz="1000" u="none" strike="noStrike" kern="1200" baseline="0" dirty="0" smtClean="0"/>
                        <a:t>De la Rectoría de la Armonización Contable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Consejo Nacional de Armonización Contable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6 AL 10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Secretario Técnico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11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III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Comité Consultivo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12 Y 13</a:t>
                      </a:r>
                      <a:endParaRPr lang="es-ES" sz="1000" dirty="0"/>
                    </a:p>
                  </a:txBody>
                  <a:tcPr/>
                </a:tc>
              </a:tr>
              <a:tr h="364336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IV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Procedimiento para la Emisión de Disposiciones y para el Seguimiento de su Cumplimiento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14 Y 15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rowSpan="3">
                  <a:txBody>
                    <a:bodyPr/>
                    <a:lstStyle/>
                    <a:p>
                      <a:endParaRPr lang="es-ES" sz="1000" u="none" strike="noStrike" kern="1200" baseline="0" dirty="0" smtClean="0"/>
                    </a:p>
                    <a:p>
                      <a:r>
                        <a:rPr lang="es-ES" sz="1000" u="none" strike="noStrike" kern="1200" baseline="0" dirty="0" smtClean="0"/>
                        <a:t>TERCERO</a:t>
                      </a:r>
                      <a:endParaRPr lang="es-ES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S" sz="1000" u="none" strike="noStrike" kern="1200" baseline="0" dirty="0" smtClean="0"/>
                    </a:p>
                    <a:p>
                      <a:r>
                        <a:rPr lang="es-ES" sz="1000" u="none" strike="noStrike" kern="1200" baseline="0" dirty="0" smtClean="0"/>
                        <a:t>De la Contabilidad Gubernamental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Sistema de Contabilidad Gubernamental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16 AL 22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Registro Patrimonial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AL 32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III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Registro Contable de las Operaciones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33 AL 43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rowSpan="2">
                  <a:txBody>
                    <a:bodyPr/>
                    <a:lstStyle/>
                    <a:p>
                      <a:endParaRPr lang="es-ES" sz="1000" u="none" strike="noStrike" kern="1200" baseline="0" dirty="0" smtClean="0"/>
                    </a:p>
                    <a:p>
                      <a:r>
                        <a:rPr lang="es-ES" sz="1000" u="none" strike="noStrike" kern="1200" baseline="0" dirty="0" smtClean="0"/>
                        <a:t>CUARTO</a:t>
                      </a:r>
                      <a:endParaRPr lang="es-ES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 la Información Financiera Gubernamental y la Cuenta Pública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 la Información Financiera Gubernamental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44 AL 51</a:t>
                      </a:r>
                      <a:endParaRPr lang="es-ES" sz="1000" dirty="0"/>
                    </a:p>
                  </a:txBody>
                  <a:tcPr/>
                </a:tc>
              </a:tr>
              <a:tr h="241904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Del Contenido de la Cuenta Pública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52 AL 55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rowSpan="5">
                  <a:txBody>
                    <a:bodyPr/>
                    <a:lstStyle/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r>
                        <a:rPr lang="es-ES" sz="1000" u="none" strike="noStrike" kern="1200" baseline="0" dirty="0" smtClean="0"/>
                        <a:t>QUINTO</a:t>
                      </a:r>
                      <a:endParaRPr lang="es-ES" sz="1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endParaRPr lang="es-ES" sz="1000" u="none" strike="noStrike" kern="1200" baseline="0" dirty="0" smtClean="0"/>
                    </a:p>
                    <a:p>
                      <a:r>
                        <a:rPr lang="es-ES" sz="1000" u="none" strike="noStrike" kern="1200" baseline="0" dirty="0" smtClean="0"/>
                        <a:t>De la Transparencia y Difusión de la Información Financiera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Disposiciones Generales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56 AL 59</a:t>
                      </a:r>
                      <a:endParaRPr lang="es-ES" sz="1000" dirty="0"/>
                    </a:p>
                  </a:txBody>
                  <a:tcPr/>
                </a:tc>
              </a:tr>
              <a:tr h="504465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 la Información Financiera Relativa a la Elaboración de las Iniciativas de Ley de Ingresos y los Proyectos de Presupuesto de Egresos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60 AL 62</a:t>
                      </a:r>
                      <a:endParaRPr lang="es-ES" sz="1000" dirty="0"/>
                    </a:p>
                  </a:txBody>
                  <a:tcPr/>
                </a:tc>
              </a:tr>
              <a:tr h="364336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III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 la Información Financiera Relativa a la Aprobación de las Leyes de Ingresos y de los Presupuestos de Egresos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63 AL 65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IV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 la Información Relativa al Ejercicio Presupuestario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66 AL 78</a:t>
                      </a:r>
                      <a:endParaRPr lang="es-ES" sz="1000" dirty="0"/>
                    </a:p>
                  </a:txBody>
                  <a:tcPr/>
                </a:tc>
              </a:tr>
              <a:tr h="364336"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V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 la Información Financiera Relativa a la Evaluación y Rendición de Cuentas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79 AL 83</a:t>
                      </a:r>
                      <a:endParaRPr lang="es-ES" sz="1000" dirty="0"/>
                    </a:p>
                  </a:txBody>
                  <a:tcPr/>
                </a:tc>
              </a:tr>
              <a:tr h="224207"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SEXTO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u="none" strike="noStrike" kern="1200" baseline="0" dirty="0" smtClean="0"/>
                        <a:t>De las Sanciones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u="none" strike="noStrike" kern="1200" baseline="0" dirty="0" smtClean="0"/>
                        <a:t>ÚNICO</a:t>
                      </a:r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DEL 84 AL 86</a:t>
                      </a:r>
                      <a:endParaRPr lang="es-ES" sz="1000" dirty="0"/>
                    </a:p>
                  </a:txBody>
                  <a:tcPr/>
                </a:tc>
              </a:tr>
              <a:tr h="252232">
                <a:tc gridSpan="2">
                  <a:txBody>
                    <a:bodyPr/>
                    <a:lstStyle/>
                    <a:p>
                      <a:pPr algn="just"/>
                      <a:r>
                        <a:rPr lang="es-MX" sz="1200" dirty="0" smtClean="0"/>
                        <a:t>TRANSITORIOS (Ley Original)</a:t>
                      </a:r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DEL PRIMERO AL</a:t>
                      </a:r>
                      <a:r>
                        <a:rPr lang="es-MX" sz="1200" baseline="0" dirty="0" smtClean="0"/>
                        <a:t> DÉCIMO SEGUNDO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252232">
                <a:tc gridSpan="2">
                  <a:txBody>
                    <a:bodyPr/>
                    <a:lstStyle/>
                    <a:p>
                      <a:pPr algn="just"/>
                      <a:r>
                        <a:rPr lang="es-ES" sz="1200" dirty="0" smtClean="0"/>
                        <a:t>TRANSITORIOS (Decreto Ley Original)</a:t>
                      </a:r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baseline="0" dirty="0" smtClean="0"/>
                        <a:t>DEL PRIMERO AL SEGUNDO</a:t>
                      </a:r>
                      <a:endParaRPr lang="es-MX" sz="12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2232">
                <a:tc gridSpan="2">
                  <a:txBody>
                    <a:bodyPr/>
                    <a:lstStyle/>
                    <a:p>
                      <a:pPr algn="just"/>
                      <a:r>
                        <a:rPr lang="es-ES" sz="1200" dirty="0" smtClean="0"/>
                        <a:t>TRANSITORIOS (Decreto Reforma)</a:t>
                      </a:r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baseline="0" dirty="0" smtClean="0"/>
                        <a:t>DEL PRIMERO AL NOVENO</a:t>
                      </a:r>
                      <a:endParaRPr lang="es-MX" sz="1200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16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987824" y="908720"/>
            <a:ext cx="2520280" cy="9087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latin typeface="Comic Sans MS" pitchFamily="66" charset="0"/>
              </a:rPr>
              <a:t>Art.2</a:t>
            </a:r>
            <a:r>
              <a:rPr lang="es-ES_tradnl" sz="5500" dirty="0" smtClean="0">
                <a:latin typeface="Comic Sans MS" pitchFamily="66" charset="0"/>
              </a:rPr>
              <a:t>…</a:t>
            </a:r>
            <a:endParaRPr lang="es-ES" sz="73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0"/>
            <a:ext cx="5914747" cy="83629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1700808"/>
            <a:ext cx="8676456" cy="481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Los entes públicos </a:t>
            </a:r>
            <a:r>
              <a:rPr 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aplicarán</a:t>
            </a:r>
            <a:r>
              <a:rPr lang="es-MX" sz="2800" dirty="0" smtClean="0">
                <a:solidFill>
                  <a:srgbClr val="8A0000"/>
                </a:solidFill>
                <a:latin typeface="Comic Sans MS" pitchFamily="66" charset="0"/>
              </a:rPr>
              <a:t> </a:t>
            </a: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la contabilidad gubernamental para</a:t>
            </a:r>
          </a:p>
          <a:p>
            <a:pPr lvl="0" algn="ctr">
              <a:spcBef>
                <a:spcPct val="20000"/>
              </a:spcBef>
            </a:pPr>
            <a:r>
              <a:rPr lang="es-MX" sz="2800" b="1" i="1" dirty="0" smtClean="0">
                <a:solidFill>
                  <a:prstClr val="black"/>
                </a:solidFill>
                <a:latin typeface="Comic Sans MS" pitchFamily="66" charset="0"/>
              </a:rPr>
              <a:t>f</a:t>
            </a:r>
            <a:r>
              <a:rPr lang="es-MX" sz="2800" b="1" i="1" dirty="0" smtClean="0">
                <a:solidFill>
                  <a:srgbClr val="8A0000"/>
                </a:solidFill>
                <a:latin typeface="Comic Sans MS" pitchFamily="66" charset="0"/>
              </a:rPr>
              <a:t>acilitar </a:t>
            </a: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el </a:t>
            </a:r>
            <a:r>
              <a:rPr lang="es-MX" sz="2800" b="1" i="1" dirty="0" smtClean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es-MX" sz="2800" b="1" i="1" dirty="0" smtClean="0">
                <a:solidFill>
                  <a:srgbClr val="8A0000"/>
                </a:solidFill>
                <a:latin typeface="Comic Sans MS" pitchFamily="66" charset="0"/>
              </a:rPr>
              <a:t>egistro </a:t>
            </a: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y la </a:t>
            </a:r>
            <a:r>
              <a:rPr lang="es-MX" sz="2800" b="1" i="1" dirty="0" smtClean="0">
                <a:solidFill>
                  <a:prstClr val="black"/>
                </a:solidFill>
                <a:latin typeface="Comic Sans MS" pitchFamily="66" charset="0"/>
              </a:rPr>
              <a:t>f</a:t>
            </a:r>
            <a:r>
              <a:rPr lang="es-MX" sz="2800" b="1" i="1" dirty="0" smtClean="0">
                <a:solidFill>
                  <a:srgbClr val="8A0000"/>
                </a:solidFill>
                <a:latin typeface="Comic Sans MS" pitchFamily="66" charset="0"/>
              </a:rPr>
              <a:t>iscalización</a:t>
            </a: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 de:</a:t>
            </a:r>
          </a:p>
          <a:p>
            <a:pPr lvl="0" algn="ctr">
              <a:spcBef>
                <a:spcPct val="20000"/>
              </a:spcBef>
            </a:pP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Activos, pasivos, ingresos y gastos. </a:t>
            </a:r>
          </a:p>
          <a:p>
            <a:pPr lvl="0" algn="ctr">
              <a:spcBef>
                <a:spcPct val="20000"/>
              </a:spcBef>
            </a:pP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Y en general para</a:t>
            </a:r>
          </a:p>
          <a:p>
            <a:pPr lvl="0" algn="ctr">
              <a:spcBef>
                <a:spcPct val="20000"/>
              </a:spcBef>
            </a:pP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contribuir a </a:t>
            </a:r>
            <a:r>
              <a:rPr lang="es-MX" sz="2800" b="1" i="1" dirty="0" smtClean="0">
                <a:solidFill>
                  <a:srgbClr val="8A0000"/>
                </a:solidFill>
                <a:latin typeface="Comic Sans MS" pitchFamily="66" charset="0"/>
              </a:rPr>
              <a:t>medir la eficacia, economía y la eficiencia del gasto e ingresos públicos</a:t>
            </a: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, la administración de la </a:t>
            </a:r>
            <a:r>
              <a:rPr lang="es-MX" sz="2800" b="1" i="1" dirty="0" smtClean="0">
                <a:solidFill>
                  <a:prstClr val="black"/>
                </a:solidFill>
                <a:latin typeface="Comic Sans MS" pitchFamily="66" charset="0"/>
              </a:rPr>
              <a:t>deuda pública</a:t>
            </a: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, incluyendo las obligaciones contingentes </a:t>
            </a:r>
            <a:r>
              <a:rPr lang="es-MX" sz="2800" b="1" i="1" dirty="0" smtClean="0">
                <a:solidFill>
                  <a:prstClr val="black"/>
                </a:solidFill>
                <a:latin typeface="Comic Sans MS" pitchFamily="66" charset="0"/>
              </a:rPr>
              <a:t>y el patrimonio </a:t>
            </a:r>
            <a:r>
              <a:rPr lang="es-MX" sz="2800" dirty="0" smtClean="0">
                <a:solidFill>
                  <a:prstClr val="black"/>
                </a:solidFill>
                <a:latin typeface="Comic Sans MS" pitchFamily="66" charset="0"/>
              </a:rPr>
              <a:t>del Estado.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316416" y="0"/>
            <a:ext cx="760704" cy="692696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17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0"/>
            <a:ext cx="5914747" cy="836290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0257969"/>
              </p:ext>
            </p:extLst>
          </p:nvPr>
        </p:nvGraphicFramePr>
        <p:xfrm>
          <a:off x="467545" y="874021"/>
          <a:ext cx="8208910" cy="556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/>
                <a:gridCol w="1641782"/>
                <a:gridCol w="1641782"/>
                <a:gridCol w="1641782"/>
                <a:gridCol w="1641782"/>
              </a:tblGrid>
              <a:tr h="387117">
                <a:tc gridSpan="5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TERMINOS DE LA L.G.C.G. Artículo 4</a:t>
                      </a:r>
                      <a:endParaRPr lang="es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</a:tr>
              <a:tr h="53086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Armonización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Catálogo de cuentas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Comité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Contabilidad gubernamental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Consejo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58984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Costo financiero de la deuda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Cuentas contables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Cuentas presupuestarias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Cuenta pública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Deuda pública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53086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Endeudamiento neto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Entes públicos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Entidades federativas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Gasto comprometido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Gasto devengado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50623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Gasto ejercido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Gasto pagado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Información financiera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Ingreso devengado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Inventario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53086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Lista de cuentas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Manuales de contabilidad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Normas contables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Órganos autónomos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Plan de cuentas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64883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Planeación del desarrollo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Postulados básicos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Secretaría de Hacienda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Sistema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</a:tr>
              <a:tr h="863569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dirty="0" smtClean="0"/>
                        <a:t>«</a:t>
                      </a:r>
                      <a:r>
                        <a:rPr lang="es-ES" sz="13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LINEAMIENTOS para la construcción y diseño de indicadores de desempeño mediante la Metodología de Marco Lógico. </a:t>
                      </a:r>
                      <a:r>
                        <a:rPr lang="es-ES" sz="1300" b="1" dirty="0" smtClean="0"/>
                        <a:t>»</a:t>
                      </a:r>
                    </a:p>
                    <a:p>
                      <a:pPr algn="just"/>
                      <a:r>
                        <a:rPr lang="es-ES" sz="1300" b="1" dirty="0" smtClean="0"/>
                        <a:t>SEGUNDO.- Las definiciones previstas en el artículo 4, de la Ley General de Contabilidad Gubernamental serán aplicables a los presentes Lineamientos. Adicionalmente a dicho artículo, se entenderá por: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</a:tr>
              <a:tr h="50623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CONEVAL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Evaluación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Indicadores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Ley de Contabilidad: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MIR</a:t>
                      </a:r>
                      <a:endParaRPr lang="es-ES" sz="1400" b="1" dirty="0"/>
                    </a:p>
                  </a:txBody>
                  <a:tcPr anchor="ctr"/>
                </a:tc>
              </a:tr>
              <a:tr h="41289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MML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Programas</a:t>
                      </a:r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7596336" cy="504825"/>
          </a:xfrm>
        </p:spPr>
        <p:txBody>
          <a:bodyPr>
            <a:noAutofit/>
          </a:bodyPr>
          <a:lstStyle/>
          <a:p>
            <a:pPr algn="just" eaLnBrk="1" hangingPunct="1"/>
            <a:r>
              <a:rPr lang="es-MX" sz="1600" b="1" dirty="0" smtClean="0">
                <a:latin typeface="Comic Sans MS" pitchFamily="66" charset="0"/>
              </a:rPr>
              <a:t>Aplicación en el </a:t>
            </a:r>
            <a:r>
              <a:rPr lang="es-MX" sz="1600" b="1" u="sng" dirty="0" smtClean="0">
                <a:solidFill>
                  <a:srgbClr val="4A1BF7"/>
                </a:solidFill>
                <a:latin typeface="Comic Sans MS" pitchFamily="66" charset="0"/>
              </a:rPr>
              <a:t>orden local </a:t>
            </a:r>
            <a:r>
              <a:rPr lang="es-MX" sz="1600" b="1" dirty="0" smtClean="0">
                <a:latin typeface="Comic Sans MS" pitchFamily="66" charset="0"/>
              </a:rPr>
              <a:t>(Artículo Cuarto Transitorios L.G.C.G.)</a:t>
            </a:r>
            <a:br>
              <a:rPr lang="es-MX" sz="1600" b="1" dirty="0" smtClean="0">
                <a:latin typeface="Comic Sans MS" pitchFamily="66" charset="0"/>
              </a:rPr>
            </a:br>
            <a:r>
              <a:rPr lang="es-MX" sz="1600" b="1" dirty="0" smtClean="0">
                <a:latin typeface="Comic Sans MS" pitchFamily="66" charset="0"/>
              </a:rPr>
              <a:t>                                y Acuerdo de Interpretación</a:t>
            </a:r>
            <a:endParaRPr lang="es-ES" sz="1600" b="1" dirty="0" smtClean="0">
              <a:latin typeface="Comic Sans MS" pitchFamily="66" charset="0"/>
            </a:endParaRP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406068" y="1062500"/>
            <a:ext cx="2093924" cy="8019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5292078" y="1052736"/>
            <a:ext cx="3550518" cy="8116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 sz="1200" b="1" dirty="0"/>
          </a:p>
          <a:p>
            <a:pPr algn="ctr"/>
            <a:r>
              <a:rPr lang="es-MX" sz="1200" b="1" dirty="0"/>
              <a:t>Bienes Muebles </a:t>
            </a:r>
            <a:r>
              <a:rPr lang="es-MX" sz="1200" b="1" dirty="0" smtClean="0"/>
              <a:t>e Inmuebles</a:t>
            </a:r>
            <a:r>
              <a:rPr lang="es-MX" sz="1200" b="1" dirty="0"/>
              <a:t>, Registro </a:t>
            </a:r>
            <a:r>
              <a:rPr lang="es-MX" sz="1200" b="1" dirty="0" smtClean="0"/>
              <a:t>y </a:t>
            </a:r>
            <a:endParaRPr lang="es-MX" sz="1200" b="1" dirty="0"/>
          </a:p>
          <a:p>
            <a:pPr algn="ctr"/>
            <a:r>
              <a:rPr lang="es-MX" sz="1200" b="1" dirty="0"/>
              <a:t>Valuación</a:t>
            </a:r>
          </a:p>
          <a:p>
            <a:pPr algn="ctr"/>
            <a:r>
              <a:rPr lang="es-MX" sz="1200" b="1" dirty="0"/>
              <a:t> (Depreciación- Amortización)</a:t>
            </a:r>
            <a:endParaRPr lang="es-ES" sz="1200" b="1" dirty="0"/>
          </a:p>
          <a:p>
            <a:pPr algn="ctr"/>
            <a:endParaRPr lang="es-MX" sz="1200" b="1" dirty="0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1619672" y="2649289"/>
            <a:ext cx="2067372" cy="7797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4" name="AutoShape 7"/>
          <p:cNvSpPr>
            <a:spLocks noChangeArrowheads="1"/>
          </p:cNvSpPr>
          <p:nvPr/>
        </p:nvSpPr>
        <p:spPr bwMode="auto">
          <a:xfrm>
            <a:off x="3997004" y="2636912"/>
            <a:ext cx="2519212" cy="77971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869950" y="4437063"/>
            <a:ext cx="2621930" cy="804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3606800" y="4437063"/>
            <a:ext cx="2519363" cy="804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6343650" y="4437063"/>
            <a:ext cx="2519363" cy="804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8" name="AutoShape 12"/>
          <p:cNvSpPr>
            <a:spLocks noChangeArrowheads="1"/>
          </p:cNvSpPr>
          <p:nvPr/>
        </p:nvSpPr>
        <p:spPr bwMode="auto">
          <a:xfrm>
            <a:off x="869950" y="5373216"/>
            <a:ext cx="2292176" cy="6676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99" name="AutoShape 13"/>
          <p:cNvSpPr>
            <a:spLocks noChangeArrowheads="1"/>
          </p:cNvSpPr>
          <p:nvPr/>
        </p:nvSpPr>
        <p:spPr bwMode="auto">
          <a:xfrm>
            <a:off x="3306168" y="5373216"/>
            <a:ext cx="1913904" cy="6676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>
            <a:off x="5292079" y="5373216"/>
            <a:ext cx="1800201" cy="6676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01" name="AutoShape 15"/>
          <p:cNvSpPr>
            <a:spLocks noChangeArrowheads="1"/>
          </p:cNvSpPr>
          <p:nvPr/>
        </p:nvSpPr>
        <p:spPr bwMode="auto">
          <a:xfrm>
            <a:off x="7164289" y="5373216"/>
            <a:ext cx="1873793" cy="66768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2497100" y="1125761"/>
            <a:ext cx="1930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Operar los Sistemas Contables</a:t>
            </a:r>
          </a:p>
          <a:p>
            <a:pPr algn="ctr"/>
            <a:r>
              <a:rPr lang="es-MX" sz="1400" b="1" dirty="0"/>
              <a:t>en Tiempo Real</a:t>
            </a:r>
            <a:endParaRPr lang="es-ES" sz="1400" b="1" dirty="0"/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4085257" y="2708920"/>
            <a:ext cx="235895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300" b="1" dirty="0"/>
              <a:t>Emitir y </a:t>
            </a:r>
            <a:r>
              <a:rPr lang="es-MX" sz="1300" b="1" dirty="0" smtClean="0"/>
              <a:t>publicar Cuenta </a:t>
            </a:r>
            <a:r>
              <a:rPr lang="es-MX" sz="1300" b="1" dirty="0"/>
              <a:t>Pública </a:t>
            </a:r>
            <a:r>
              <a:rPr lang="es-MX" sz="1300" b="1" dirty="0" smtClean="0"/>
              <a:t>e Información </a:t>
            </a:r>
            <a:r>
              <a:rPr lang="es-MX" sz="1300" b="1" dirty="0"/>
              <a:t>Periódica </a:t>
            </a:r>
            <a:endParaRPr lang="es-ES" sz="1300" b="1" dirty="0"/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911225" y="4509120"/>
            <a:ext cx="2580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b="1" dirty="0"/>
              <a:t>Clasificador Objeto de Gasto</a:t>
            </a:r>
          </a:p>
          <a:p>
            <a:pPr algn="ctr"/>
            <a:r>
              <a:rPr lang="es-MX" sz="1200" b="1" dirty="0"/>
              <a:t>Momentos Contables del Gasto</a:t>
            </a:r>
          </a:p>
          <a:p>
            <a:pPr algn="ctr"/>
            <a:r>
              <a:rPr lang="es-MX" sz="1200" b="1" dirty="0"/>
              <a:t>Clasificador Tipo de Gasto</a:t>
            </a:r>
            <a:endParaRPr lang="es-ES" sz="1200" b="1" dirty="0"/>
          </a:p>
        </p:txBody>
      </p:sp>
      <p:sp>
        <p:nvSpPr>
          <p:cNvPr id="12306" name="Text Box 22"/>
          <p:cNvSpPr txBox="1">
            <a:spLocks noChangeArrowheads="1"/>
          </p:cNvSpPr>
          <p:nvPr/>
        </p:nvSpPr>
        <p:spPr bwMode="auto">
          <a:xfrm>
            <a:off x="3729038" y="4508500"/>
            <a:ext cx="2325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/>
              <a:t>Clasificador Rubro de Ingresos</a:t>
            </a:r>
          </a:p>
          <a:p>
            <a:pPr algn="ctr"/>
            <a:r>
              <a:rPr lang="es-MX" sz="1200" b="1"/>
              <a:t>Momentos Contables del Ingreso</a:t>
            </a:r>
            <a:endParaRPr lang="es-ES" sz="1200" b="1"/>
          </a:p>
        </p:txBody>
      </p:sp>
      <p:sp>
        <p:nvSpPr>
          <p:cNvPr id="12307" name="Text Box 23"/>
          <p:cNvSpPr txBox="1">
            <a:spLocks noChangeArrowheads="1"/>
          </p:cNvSpPr>
          <p:nvPr/>
        </p:nvSpPr>
        <p:spPr bwMode="auto">
          <a:xfrm>
            <a:off x="6326188" y="4437063"/>
            <a:ext cx="2536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/>
              <a:t>Información contable y presupuestal con clasificación administrativa, económica, funcional y programática</a:t>
            </a:r>
            <a:endParaRPr lang="es-ES" sz="1200" b="1"/>
          </a:p>
        </p:txBody>
      </p:sp>
      <p:sp>
        <p:nvSpPr>
          <p:cNvPr id="12308" name="Text Box 24"/>
          <p:cNvSpPr txBox="1">
            <a:spLocks noChangeArrowheads="1"/>
          </p:cNvSpPr>
          <p:nvPr/>
        </p:nvSpPr>
        <p:spPr bwMode="auto">
          <a:xfrm>
            <a:off x="827584" y="5445224"/>
            <a:ext cx="2405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Marco Conceptual de Contabilidad Gubernamental</a:t>
            </a:r>
            <a:endParaRPr lang="es-ES" sz="1400" b="1" dirty="0"/>
          </a:p>
        </p:txBody>
      </p:sp>
      <p:sp>
        <p:nvSpPr>
          <p:cNvPr id="12309" name="Text Box 25"/>
          <p:cNvSpPr txBox="1">
            <a:spLocks noChangeArrowheads="1"/>
          </p:cNvSpPr>
          <p:nvPr/>
        </p:nvSpPr>
        <p:spPr bwMode="auto">
          <a:xfrm>
            <a:off x="3306168" y="5445224"/>
            <a:ext cx="1913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Postulados Básicos de Cont. Gubernamental</a:t>
            </a:r>
            <a:endParaRPr lang="es-ES" sz="1400" b="1" dirty="0"/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5292078" y="5445224"/>
            <a:ext cx="1800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Catálogo de cuentas de Contabilidad</a:t>
            </a:r>
            <a:endParaRPr lang="es-ES" sz="1400" b="1" dirty="0"/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7164288" y="5445224"/>
            <a:ext cx="1817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Indicadores para Medir Avances</a:t>
            </a:r>
            <a:endParaRPr lang="es-ES" sz="1400" b="1" dirty="0"/>
          </a:p>
        </p:txBody>
      </p:sp>
      <p:sp>
        <p:nvSpPr>
          <p:cNvPr id="12312" name="Text Box 37"/>
          <p:cNvSpPr txBox="1">
            <a:spLocks noChangeArrowheads="1"/>
          </p:cNvSpPr>
          <p:nvPr/>
        </p:nvSpPr>
        <p:spPr bwMode="auto">
          <a:xfrm rot="-5400000">
            <a:off x="876722" y="1270794"/>
            <a:ext cx="904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b="1" dirty="0"/>
              <a:t>ENERO</a:t>
            </a:r>
          </a:p>
          <a:p>
            <a:pPr algn="ctr"/>
            <a:r>
              <a:rPr lang="es-MX" sz="1600" b="1" dirty="0"/>
              <a:t>2013</a:t>
            </a:r>
            <a:endParaRPr lang="es-ES" sz="1600" b="1" dirty="0"/>
          </a:p>
        </p:txBody>
      </p:sp>
      <p:sp>
        <p:nvSpPr>
          <p:cNvPr id="12313" name="Text Box 40"/>
          <p:cNvSpPr txBox="1">
            <a:spLocks noChangeArrowheads="1"/>
          </p:cNvSpPr>
          <p:nvPr/>
        </p:nvSpPr>
        <p:spPr bwMode="auto">
          <a:xfrm rot="-5400000">
            <a:off x="-673893" y="5001418"/>
            <a:ext cx="2057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/>
              <a:t>SETP. – DIC.</a:t>
            </a:r>
          </a:p>
          <a:p>
            <a:pPr algn="ctr"/>
            <a:r>
              <a:rPr lang="es-MX" sz="1200" b="1"/>
              <a:t>2011 (COVAC)</a:t>
            </a:r>
          </a:p>
          <a:p>
            <a:pPr algn="ctr"/>
            <a:r>
              <a:rPr lang="es-MX" sz="1200" b="1"/>
              <a:t>2010 (CONAC)</a:t>
            </a:r>
            <a:endParaRPr lang="es-ES" sz="1200" b="1"/>
          </a:p>
        </p:txBody>
      </p:sp>
      <p:sp>
        <p:nvSpPr>
          <p:cNvPr id="12314" name="37 Medio marco"/>
          <p:cNvSpPr>
            <a:spLocks/>
          </p:cNvSpPr>
          <p:nvPr/>
        </p:nvSpPr>
        <p:spPr bwMode="auto">
          <a:xfrm>
            <a:off x="1619672" y="836712"/>
            <a:ext cx="7524326" cy="1530458"/>
          </a:xfrm>
          <a:custGeom>
            <a:avLst/>
            <a:gdLst>
              <a:gd name="T0" fmla="*/ 6778611 w 7111376"/>
              <a:gd name="T1" fmla="*/ 64274 h 1368152"/>
              <a:gd name="T2" fmla="*/ 71088 w 7111376"/>
              <a:gd name="T3" fmla="*/ 1355017 h 1368152"/>
              <a:gd name="T4" fmla="*/ 0 w 7111376"/>
              <a:gd name="T5" fmla="*/ 684350 h 1368152"/>
              <a:gd name="T6" fmla="*/ 3556312 w 7111376"/>
              <a:gd name="T7" fmla="*/ 0 h 136815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111376"/>
              <a:gd name="T13" fmla="*/ 0 h 1368152"/>
              <a:gd name="T14" fmla="*/ 7111376 w 7111376"/>
              <a:gd name="T15" fmla="*/ 1368152 h 1368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11376" h="1368152">
                <a:moveTo>
                  <a:pt x="0" y="0"/>
                </a:moveTo>
                <a:lnTo>
                  <a:pt x="7111376" y="0"/>
                </a:lnTo>
                <a:lnTo>
                  <a:pt x="6443475" y="128497"/>
                </a:lnTo>
                <a:lnTo>
                  <a:pt x="142151" y="128497"/>
                </a:lnTo>
                <a:lnTo>
                  <a:pt x="142151" y="1340804"/>
                </a:lnTo>
                <a:lnTo>
                  <a:pt x="0" y="136815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6350" cap="flat" cmpd="sng" algn="ctr">
            <a:solidFill>
              <a:srgbClr val="9F22B4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s-MX"/>
          </a:p>
        </p:txBody>
      </p:sp>
      <p:sp>
        <p:nvSpPr>
          <p:cNvPr id="12315" name="38 Medio marco"/>
          <p:cNvSpPr>
            <a:spLocks/>
          </p:cNvSpPr>
          <p:nvPr/>
        </p:nvSpPr>
        <p:spPr bwMode="auto">
          <a:xfrm>
            <a:off x="1169988" y="2420888"/>
            <a:ext cx="7812087" cy="1656184"/>
          </a:xfrm>
          <a:custGeom>
            <a:avLst/>
            <a:gdLst>
              <a:gd name="T0" fmla="*/ 7444968 w 7812360"/>
              <a:gd name="T1" fmla="*/ 70929 h 1512168"/>
              <a:gd name="T2" fmla="*/ 78551 w 7812360"/>
              <a:gd name="T3" fmla="*/ 1495244 h 1512168"/>
              <a:gd name="T4" fmla="*/ 0 w 7812360"/>
              <a:gd name="T5" fmla="*/ 755216 h 1512168"/>
              <a:gd name="T6" fmla="*/ 3905908 w 7812360"/>
              <a:gd name="T7" fmla="*/ 0 h 151216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812360"/>
              <a:gd name="T13" fmla="*/ 0 h 1512168"/>
              <a:gd name="T14" fmla="*/ 7812360 w 7812360"/>
              <a:gd name="T15" fmla="*/ 1512168 h 1512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12360" h="1512168">
                <a:moveTo>
                  <a:pt x="0" y="0"/>
                </a:moveTo>
                <a:lnTo>
                  <a:pt x="7812360" y="0"/>
                </a:lnTo>
                <a:lnTo>
                  <a:pt x="7078623" y="142023"/>
                </a:lnTo>
                <a:lnTo>
                  <a:pt x="157114" y="142023"/>
                </a:lnTo>
                <a:lnTo>
                  <a:pt x="157114" y="1481757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6350" cap="flat" cmpd="sng" algn="ctr">
            <a:solidFill>
              <a:srgbClr val="9F22B4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s-MX"/>
          </a:p>
        </p:txBody>
      </p:sp>
      <p:sp>
        <p:nvSpPr>
          <p:cNvPr id="12316" name="39 Medio marco"/>
          <p:cNvSpPr>
            <a:spLocks/>
          </p:cNvSpPr>
          <p:nvPr/>
        </p:nvSpPr>
        <p:spPr bwMode="auto">
          <a:xfrm>
            <a:off x="611188" y="4206875"/>
            <a:ext cx="8245475" cy="2102445"/>
          </a:xfrm>
          <a:custGeom>
            <a:avLst/>
            <a:gdLst>
              <a:gd name="T0" fmla="*/ 8030023 w 8244408"/>
              <a:gd name="T1" fmla="*/ 67368 h 2564904"/>
              <a:gd name="T2" fmla="*/ 80160 w 8244408"/>
              <a:gd name="T3" fmla="*/ 2540951 h 2564904"/>
              <a:gd name="T4" fmla="*/ 0 w 8244408"/>
              <a:gd name="T5" fmla="*/ 1282948 h 2564904"/>
              <a:gd name="T6" fmla="*/ 4123272 w 8244408"/>
              <a:gd name="T7" fmla="*/ 0 h 2564904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44408"/>
              <a:gd name="T13" fmla="*/ 0 h 2564904"/>
              <a:gd name="T14" fmla="*/ 8244408 w 8244408"/>
              <a:gd name="T15" fmla="*/ 2564904 h 2564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44408" h="2564904">
                <a:moveTo>
                  <a:pt x="0" y="0"/>
                </a:moveTo>
                <a:lnTo>
                  <a:pt x="8244408" y="0"/>
                </a:lnTo>
                <a:lnTo>
                  <a:pt x="7811494" y="134683"/>
                </a:lnTo>
                <a:lnTo>
                  <a:pt x="160281" y="134683"/>
                </a:lnTo>
                <a:lnTo>
                  <a:pt x="160281" y="2515039"/>
                </a:lnTo>
                <a:lnTo>
                  <a:pt x="0" y="256490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6350" cap="flat" cmpd="sng" algn="ctr">
            <a:solidFill>
              <a:srgbClr val="9F22B4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es-MX"/>
          </a:p>
        </p:txBody>
      </p:sp>
      <p:sp>
        <p:nvSpPr>
          <p:cNvPr id="12317" name="Text Box 40"/>
          <p:cNvSpPr txBox="1">
            <a:spLocks noChangeArrowheads="1"/>
          </p:cNvSpPr>
          <p:nvPr/>
        </p:nvSpPr>
        <p:spPr bwMode="auto">
          <a:xfrm rot="-5400000">
            <a:off x="171847" y="2994894"/>
            <a:ext cx="1301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b="1"/>
              <a:t>ENE. – DIC.</a:t>
            </a:r>
          </a:p>
          <a:p>
            <a:pPr algn="ctr"/>
            <a:r>
              <a:rPr lang="es-MX" sz="1600" b="1"/>
              <a:t>2012</a:t>
            </a:r>
            <a:endParaRPr lang="es-ES" sz="1600" b="1"/>
          </a:p>
        </p:txBody>
      </p:sp>
      <p:sp>
        <p:nvSpPr>
          <p:cNvPr id="12318" name="AutoShape 7"/>
          <p:cNvSpPr>
            <a:spLocks noChangeArrowheads="1"/>
          </p:cNvSpPr>
          <p:nvPr/>
        </p:nvSpPr>
        <p:spPr bwMode="auto">
          <a:xfrm>
            <a:off x="6660232" y="2636912"/>
            <a:ext cx="2376265" cy="6885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 sz="1400" dirty="0"/>
          </a:p>
        </p:txBody>
      </p:sp>
      <p:sp>
        <p:nvSpPr>
          <p:cNvPr id="12319" name="Text Box 19"/>
          <p:cNvSpPr txBox="1">
            <a:spLocks noChangeArrowheads="1"/>
          </p:cNvSpPr>
          <p:nvPr/>
        </p:nvSpPr>
        <p:spPr bwMode="auto">
          <a:xfrm>
            <a:off x="1639430" y="2657435"/>
            <a:ext cx="2047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Realizar los Registros Contables y Presupuestarios</a:t>
            </a:r>
            <a:endParaRPr lang="es-ES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869950" y="6232956"/>
            <a:ext cx="8256300" cy="2923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</a:rPr>
              <a:t>Federación, </a:t>
            </a:r>
            <a:r>
              <a:rPr lang="es-MX" sz="1300" b="1" u="sng" dirty="0" smtClean="0">
                <a:solidFill>
                  <a:srgbClr val="4A1BF7"/>
                </a:solidFill>
              </a:rPr>
              <a:t>Entidades Federativas y Municipios </a:t>
            </a:r>
            <a:r>
              <a:rPr lang="es-MX" sz="1300" b="1" dirty="0" smtClean="0">
                <a:solidFill>
                  <a:schemeClr val="bg1"/>
                </a:solidFill>
              </a:rPr>
              <a:t>disponer a más tardar el 31 de diciembre de 2010</a:t>
            </a:r>
            <a:endParaRPr lang="es-ES" sz="1300" b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732240" y="2636912"/>
            <a:ext cx="224983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/>
              <a:t>Bienes Muebles e Inmuebles, Integrar y Valuación (Inventario)</a:t>
            </a:r>
            <a:endParaRPr lang="es-ES" sz="1300" b="1" dirty="0"/>
          </a:p>
        </p:txBody>
      </p:sp>
      <p:sp>
        <p:nvSpPr>
          <p:cNvPr id="9" name="8 Rectángulo"/>
          <p:cNvSpPr/>
          <p:nvPr/>
        </p:nvSpPr>
        <p:spPr>
          <a:xfrm>
            <a:off x="6658645" y="3508067"/>
            <a:ext cx="237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0000"/>
                </a:solidFill>
              </a:rPr>
              <a:t>Entidades Federativas y Municipios: </a:t>
            </a:r>
            <a:r>
              <a:rPr lang="es-MX" sz="1200" b="1" dirty="0" smtClean="0"/>
              <a:t>01 </a:t>
            </a:r>
            <a:r>
              <a:rPr lang="es-MX" sz="1200" b="1" dirty="0"/>
              <a:t>de enero de </a:t>
            </a:r>
            <a:r>
              <a:rPr lang="es-MX" sz="1200" b="1" dirty="0" smtClean="0"/>
              <a:t>2013 y </a:t>
            </a:r>
            <a:r>
              <a:rPr lang="es-MX" sz="1200" b="1" dirty="0" smtClean="0">
                <a:solidFill>
                  <a:srgbClr val="00B050"/>
                </a:solidFill>
              </a:rPr>
              <a:t>Federación</a:t>
            </a:r>
            <a:r>
              <a:rPr lang="es-MX" sz="1200" b="1" dirty="0" smtClean="0"/>
              <a:t> </a:t>
            </a:r>
            <a:r>
              <a:rPr lang="es-MX" sz="1200" b="1" dirty="0"/>
              <a:t>01 de enero de 2012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357784" y="3574757"/>
            <a:ext cx="2508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00B050"/>
                </a:solidFill>
              </a:rPr>
              <a:t>Federación</a:t>
            </a:r>
            <a:r>
              <a:rPr lang="es-MX" sz="1200" b="1" dirty="0" smtClean="0">
                <a:solidFill>
                  <a:srgbClr val="FF0000"/>
                </a:solidFill>
              </a:rPr>
              <a:t>, Entidades Federativas y Municipios: </a:t>
            </a:r>
            <a:r>
              <a:rPr lang="es-MX" sz="1200" b="1" dirty="0" smtClean="0"/>
              <a:t>A partir del </a:t>
            </a:r>
            <a:r>
              <a:rPr lang="es-MX" sz="1200" b="1" dirty="0"/>
              <a:t>01 de enero de 2012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959930" y="3585210"/>
            <a:ext cx="266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>
                <a:solidFill>
                  <a:srgbClr val="00B050"/>
                </a:solidFill>
              </a:rPr>
              <a:t>Federación</a:t>
            </a:r>
            <a:r>
              <a:rPr lang="es-MX" sz="1000" b="1" dirty="0" smtClean="0">
                <a:solidFill>
                  <a:srgbClr val="FF0000"/>
                </a:solidFill>
              </a:rPr>
              <a:t> y Entidad Federativa</a:t>
            </a:r>
            <a:r>
              <a:rPr lang="es-MX" sz="1000" dirty="0" smtClean="0"/>
              <a:t>: a </a:t>
            </a:r>
            <a:r>
              <a:rPr lang="es-MX" sz="1000" dirty="0"/>
              <a:t>partir del inicio del </a:t>
            </a:r>
            <a:r>
              <a:rPr lang="es-MX" sz="1000" dirty="0" smtClean="0"/>
              <a:t>año 2012</a:t>
            </a:r>
            <a:r>
              <a:rPr lang="es-MX" sz="1000" b="1" dirty="0" smtClean="0">
                <a:solidFill>
                  <a:srgbClr val="FF0000"/>
                </a:solidFill>
              </a:rPr>
              <a:t>,  Ayuntamientos </a:t>
            </a:r>
            <a:r>
              <a:rPr lang="es-MX" sz="1000" dirty="0" smtClean="0"/>
              <a:t>a </a:t>
            </a:r>
            <a:r>
              <a:rPr lang="es-MX" sz="1000" dirty="0"/>
              <a:t>partir del 01 de enero </a:t>
            </a:r>
            <a:r>
              <a:rPr lang="es-MX" sz="1000" dirty="0" smtClean="0"/>
              <a:t>2013</a:t>
            </a:r>
            <a:endParaRPr lang="es-MX" sz="1000" dirty="0"/>
          </a:p>
        </p:txBody>
      </p:sp>
      <p:sp>
        <p:nvSpPr>
          <p:cNvPr id="14" name="13 Rectángulo"/>
          <p:cNvSpPr/>
          <p:nvPr/>
        </p:nvSpPr>
        <p:spPr>
          <a:xfrm>
            <a:off x="1916652" y="1916832"/>
            <a:ext cx="3297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b="1" dirty="0" smtClean="0">
                <a:solidFill>
                  <a:srgbClr val="FF0000"/>
                </a:solidFill>
              </a:rPr>
              <a:t>Entidades Federativas y Municipios</a:t>
            </a:r>
            <a:r>
              <a:rPr lang="es-MX" sz="1000" b="1" dirty="0" smtClean="0"/>
              <a:t>: a </a:t>
            </a:r>
            <a:r>
              <a:rPr lang="es-MX" sz="1000" b="1" dirty="0"/>
              <a:t>partir del 01 de enero de </a:t>
            </a:r>
            <a:r>
              <a:rPr lang="es-MX" sz="1000" b="1" dirty="0" smtClean="0"/>
              <a:t>2013 y </a:t>
            </a:r>
            <a:r>
              <a:rPr lang="es-MX" sz="1000" b="1" dirty="0" smtClean="0">
                <a:solidFill>
                  <a:srgbClr val="00B050"/>
                </a:solidFill>
              </a:rPr>
              <a:t>Federación</a:t>
            </a:r>
            <a:r>
              <a:rPr lang="es-MX" sz="1000" b="1" dirty="0" smtClean="0"/>
              <a:t> a partir del 01 de enero de 2012 </a:t>
            </a:r>
            <a:endParaRPr lang="es-MX" sz="1000" b="1" dirty="0"/>
          </a:p>
        </p:txBody>
      </p:sp>
      <p:sp>
        <p:nvSpPr>
          <p:cNvPr id="15" name="14 Rectángulo"/>
          <p:cNvSpPr/>
          <p:nvPr/>
        </p:nvSpPr>
        <p:spPr>
          <a:xfrm>
            <a:off x="5139078" y="1844824"/>
            <a:ext cx="3899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FF0000"/>
                </a:solidFill>
              </a:rPr>
              <a:t>Entidades Federativas y </a:t>
            </a:r>
            <a:r>
              <a:rPr lang="es-MX" sz="1200" u="sng" dirty="0" smtClean="0">
                <a:solidFill>
                  <a:srgbClr val="4A1BF7"/>
                </a:solidFill>
              </a:rPr>
              <a:t>Ayuntamientos:</a:t>
            </a:r>
            <a:r>
              <a:rPr lang="es-MX" sz="1200" dirty="0" smtClean="0"/>
              <a:t> a partir </a:t>
            </a:r>
            <a:r>
              <a:rPr lang="es-MX" sz="1200" dirty="0"/>
              <a:t>del 01 de enero de </a:t>
            </a:r>
            <a:r>
              <a:rPr lang="es-MX" sz="1200" dirty="0" smtClean="0"/>
              <a:t>2013 y </a:t>
            </a:r>
            <a:r>
              <a:rPr lang="es-MX" sz="1200" dirty="0" smtClean="0">
                <a:solidFill>
                  <a:srgbClr val="00B050"/>
                </a:solidFill>
              </a:rPr>
              <a:t>Federación</a:t>
            </a:r>
            <a:r>
              <a:rPr lang="es-MX" sz="1200" dirty="0" smtClean="0"/>
              <a:t> realizar </a:t>
            </a:r>
            <a:r>
              <a:rPr lang="es-MX" sz="1200" dirty="0"/>
              <a:t>a más tardar el 31 de diciembre de 2012. </a:t>
            </a:r>
          </a:p>
        </p:txBody>
      </p:sp>
      <p:pic>
        <p:nvPicPr>
          <p:cNvPr id="38" name="37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604448" y="0"/>
            <a:ext cx="539552" cy="686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2030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19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627784" y="2924944"/>
            <a:ext cx="1296144" cy="47667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000" dirty="0" smtClean="0">
                <a:latin typeface="Comic Sans MS" pitchFamily="66" charset="0"/>
              </a:rPr>
              <a:t>Ar</a:t>
            </a:r>
            <a:r>
              <a:rPr lang="es-ES_tradnl" sz="5500" dirty="0" smtClean="0">
                <a:latin typeface="Comic Sans MS" pitchFamily="66" charset="0"/>
              </a:rPr>
              <a:t>…</a:t>
            </a:r>
            <a:endParaRPr lang="es-ES" sz="73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0"/>
            <a:ext cx="5914747" cy="83629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87" t="48598" r="31470" b="27058"/>
          <a:stretch/>
        </p:blipFill>
        <p:spPr bwMode="auto">
          <a:xfrm>
            <a:off x="0" y="2132856"/>
            <a:ext cx="8805191" cy="409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11560" y="83671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4A1BF7"/>
                </a:solidFill>
                <a:latin typeface="Comic Sans MS" pitchFamily="66" charset="0"/>
              </a:rPr>
              <a:t>Reunión del 3 de mayo de 2013 y publicado en  el diario oficial de la federación el 16 de mayo de 2013</a:t>
            </a:r>
            <a:endParaRPr lang="es-MX" b="1" dirty="0">
              <a:solidFill>
                <a:srgbClr val="4A1BF7"/>
              </a:solidFill>
              <a:latin typeface="Comic Sans MS" pitchFamily="66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5536" y="1412776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latin typeface="Comic Sans MS" pitchFamily="66" charset="0"/>
              </a:rPr>
              <a:t>Acuerdo 1:</a:t>
            </a:r>
            <a:endParaRPr lang="es-MX" sz="1000" b="1" dirty="0" smtClean="0">
              <a:latin typeface="Comic Sans MS" pitchFamily="66" charset="0"/>
            </a:endParaRPr>
          </a:p>
          <a:p>
            <a:r>
              <a:rPr lang="es-MX" sz="1000" dirty="0" smtClean="0">
                <a:latin typeface="Comic Sans MS" pitchFamily="66" charset="0"/>
              </a:rPr>
              <a:t>Con fundamento en las fracciones XII  XIII del artículo 9 de la LGCG, </a:t>
            </a:r>
            <a:r>
              <a:rPr lang="es-MX" sz="1000" b="1" dirty="0" smtClean="0">
                <a:solidFill>
                  <a:srgbClr val="FF0000"/>
                </a:solidFill>
                <a:latin typeface="Comic Sans MS" pitchFamily="66" charset="0"/>
              </a:rPr>
              <a:t>SE DETERMINAN LOS PLAZOS </a:t>
            </a:r>
            <a:r>
              <a:rPr lang="es-MX" sz="1000" dirty="0" smtClean="0">
                <a:latin typeface="Comic Sans MS" pitchFamily="66" charset="0"/>
              </a:rPr>
              <a:t>PARA LA FEDERACIÓN, LAS ENTIDADES FEDERATIVAS, Y LOS MUNICIPIOS </a:t>
            </a:r>
            <a:r>
              <a:rPr lang="es-MX" sz="1000" b="1" u="sng" dirty="0" smtClean="0">
                <a:latin typeface="Comic Sans MS" pitchFamily="66" charset="0"/>
              </a:rPr>
              <a:t>adopten las decisiones siguientes:</a:t>
            </a:r>
            <a:endParaRPr lang="es-ES" sz="10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496944" cy="11967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3700" dirty="0" smtClean="0"/>
              <a:t>	</a:t>
            </a:r>
            <a:r>
              <a:rPr lang="es-MX" sz="2800" b="1" dirty="0" smtClean="0">
                <a:latin typeface="Comic Sans MS" pitchFamily="66" charset="0"/>
              </a:rPr>
              <a:t>La </a:t>
            </a:r>
            <a:r>
              <a:rPr lang="es-MX" sz="2800" b="1" dirty="0">
                <a:latin typeface="Comic Sans MS" pitchFamily="66" charset="0"/>
              </a:rPr>
              <a:t>consolidación de la democracia en México, </a:t>
            </a:r>
            <a:r>
              <a:rPr lang="es-MX" sz="2800" b="1" dirty="0" smtClean="0">
                <a:latin typeface="Comic Sans MS" pitchFamily="66" charset="0"/>
              </a:rPr>
              <a:t>se vincula </a:t>
            </a:r>
            <a:r>
              <a:rPr lang="es-MX" sz="2800" b="1" dirty="0">
                <a:latin typeface="Comic Sans MS" pitchFamily="66" charset="0"/>
              </a:rPr>
              <a:t>a dos pilares fundamentales</a:t>
            </a:r>
            <a:r>
              <a:rPr lang="es-MX" sz="2800" b="1" dirty="0" smtClean="0">
                <a:latin typeface="Comic Sans MS" pitchFamily="66" charset="0"/>
              </a:rPr>
              <a:t>:</a:t>
            </a:r>
            <a:endParaRPr lang="es-MX" sz="2800" b="1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60212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8A0000"/>
                </a:solidFill>
                <a:latin typeface="Comic Sans MS" pitchFamily="66" charset="0"/>
              </a:rPr>
              <a:t>L</a:t>
            </a:r>
            <a:r>
              <a:rPr 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a Transparencia y la Rendición de Cuentas</a:t>
            </a:r>
            <a:r>
              <a:rPr lang="es-MX" b="1" dirty="0" smtClean="0">
                <a:solidFill>
                  <a:srgbClr val="8A0000"/>
                </a:solidFill>
                <a:latin typeface="Comic Sans MS" pitchFamily="66" charset="0"/>
              </a:rPr>
              <a:t>.</a:t>
            </a:r>
            <a:endParaRPr lang="es-MX" dirty="0">
              <a:solidFill>
                <a:srgbClr val="8A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7F2B-AE3A-4839-AB74-7EBC84E91827}" type="slidenum">
              <a:rPr lang="es-MX" sz="1800" b="1" smtClean="0">
                <a:solidFill>
                  <a:srgbClr val="8A0000"/>
                </a:solidFill>
                <a:latin typeface="Comic Sans MS" pitchFamily="66" charset="0"/>
              </a:rPr>
              <a:pPr/>
              <a:t>2</a:t>
            </a:fld>
            <a:endParaRPr lang="es-MX" sz="1800" b="1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3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77309263"/>
              </p:ext>
            </p:extLst>
          </p:nvPr>
        </p:nvGraphicFramePr>
        <p:xfrm>
          <a:off x="251520" y="836712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331640" y="188640"/>
            <a:ext cx="583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8A0000"/>
                </a:solidFill>
                <a:latin typeface="Comic Sans MS" pitchFamily="66" charset="0"/>
              </a:rPr>
              <a:t>212 MUNICIPIOS EN EL ESTADO DE VERACRUZ</a:t>
            </a:r>
            <a:endParaRPr lang="es-ES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2783371"/>
              </p:ext>
            </p:extLst>
          </p:nvPr>
        </p:nvGraphicFramePr>
        <p:xfrm>
          <a:off x="788570" y="1353215"/>
          <a:ext cx="1993776" cy="3827901"/>
        </p:xfrm>
        <a:graphic>
          <a:graphicData uri="http://schemas.openxmlformats.org/drawingml/2006/table">
            <a:tbl>
              <a:tblPr/>
              <a:tblGrid>
                <a:gridCol w="1248975"/>
                <a:gridCol w="744801"/>
              </a:tblGrid>
              <a:tr h="22556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Población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Acatlán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Apazapan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Aquila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Coetzala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Chumatlán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Jalcomulco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Landero y Coss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Magdalena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Miahuatlán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 Minas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Naranjal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Andrés Tenejapan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Sochiapa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Tlacojalpan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Tlacotepec de Mejía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Tlilapan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0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Tuxtilla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34">
                <a:tc gridSpan="2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971600" y="6165304"/>
            <a:ext cx="3960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dirty="0" smtClean="0">
                <a:solidFill>
                  <a:srgbClr val="4A1BF7"/>
                </a:solidFill>
                <a:latin typeface="Comic Sans MS" pitchFamily="66" charset="0"/>
              </a:rPr>
              <a:t>FUENTE: CENSO DE POBLACIÓN Y VIVIENDA 2010, INEGI</a:t>
            </a:r>
            <a:endParaRPr lang="es-ES" sz="1000" dirty="0">
              <a:solidFill>
                <a:srgbClr val="4A1BF7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5822" y="1039495"/>
            <a:ext cx="2756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Sistema Simplificado Básico (SSB);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59832" y="1054884"/>
            <a:ext cx="2785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/>
              <a:t>Sistema Simplificado General (SSG)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79712" y="54868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Comic Sans MS" pitchFamily="66" charset="0"/>
              </a:rPr>
              <a:t>Acuerdo 8 de agosto de 2013</a:t>
            </a:r>
            <a:endParaRPr lang="es-ES" sz="2800" dirty="0">
              <a:latin typeface="Comic Sans MS" pitchFamily="66" charset="0"/>
            </a:endParaRPr>
          </a:p>
        </p:txBody>
      </p:sp>
      <p:pic>
        <p:nvPicPr>
          <p:cNvPr id="14" name="13 Imagen" descr="manzana.jpg"/>
          <p:cNvPicPr>
            <a:picLocks noChangeAspect="1"/>
          </p:cNvPicPr>
          <p:nvPr/>
        </p:nvPicPr>
        <p:blipFill>
          <a:blip r:embed="rId3" cstate="print"/>
          <a:srcRect l="21324" t="12186" r="26888"/>
          <a:stretch>
            <a:fillRect/>
          </a:stretch>
        </p:blipFill>
        <p:spPr>
          <a:xfrm>
            <a:off x="8244408" y="0"/>
            <a:ext cx="899592" cy="1144054"/>
          </a:xfrm>
          <a:prstGeom prst="rect">
            <a:avLst/>
          </a:prstGeom>
        </p:spPr>
      </p:pic>
      <p:pic>
        <p:nvPicPr>
          <p:cNvPr id="15" name="14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sp>
        <p:nvSpPr>
          <p:cNvPr id="1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20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6 Marcador de pie de página"/>
          <p:cNvSpPr txBox="1">
            <a:spLocks/>
          </p:cNvSpPr>
          <p:nvPr/>
        </p:nvSpPr>
        <p:spPr>
          <a:xfrm>
            <a:off x="3275856" y="630932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9518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21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339752" y="836712"/>
            <a:ext cx="3528392" cy="9087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rgbClr val="4A1BF7"/>
                </a:solidFill>
                <a:latin typeface="Comic Sans MS" pitchFamily="66" charset="0"/>
              </a:rPr>
              <a:t>Reforma</a:t>
            </a:r>
            <a:r>
              <a:rPr lang="es-ES_tradnl" sz="5500" b="1" dirty="0" smtClean="0">
                <a:solidFill>
                  <a:srgbClr val="4A1BF7"/>
                </a:solidFill>
                <a:latin typeface="Comic Sans MS" pitchFamily="66" charset="0"/>
              </a:rPr>
              <a:t>…</a:t>
            </a:r>
            <a:endParaRPr lang="es-ES" sz="7300" b="1" dirty="0">
              <a:solidFill>
                <a:srgbClr val="4A1BF7"/>
              </a:solidFill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0"/>
            <a:ext cx="5914747" cy="83629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827584" y="2276872"/>
            <a:ext cx="8028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MX" sz="2800" dirty="0" smtClean="0">
                <a:solidFill>
                  <a:srgbClr val="4A1BF7"/>
                </a:solidFill>
                <a:latin typeface="Comic Sans MS" pitchFamily="66" charset="0"/>
              </a:rPr>
              <a:t>Publicada el 12 de noviembre de 2012</a:t>
            </a:r>
            <a:r>
              <a:rPr lang="es-ES" altLang="es-MX" sz="2800" dirty="0" smtClean="0">
                <a:latin typeface="Comic Sans MS" pitchFamily="66" charset="0"/>
              </a:rPr>
              <a:t>.</a:t>
            </a:r>
          </a:p>
          <a:p>
            <a:pPr algn="ctr"/>
            <a:endParaRPr lang="es-ES" altLang="es-MX" sz="2800" dirty="0" smtClean="0">
              <a:latin typeface="Comic Sans MS" pitchFamily="66" charset="0"/>
            </a:endParaRPr>
          </a:p>
          <a:p>
            <a:pPr algn="ctr"/>
            <a:r>
              <a:rPr lang="es-MX" altLang="es-MX" sz="2800" dirty="0" smtClean="0">
                <a:solidFill>
                  <a:srgbClr val="8A0000"/>
                </a:solidFill>
                <a:latin typeface="Comic Sans MS" pitchFamily="66" charset="0"/>
              </a:rPr>
              <a:t>Entró en vigor el día 1 de enero de 2013</a:t>
            </a:r>
            <a:r>
              <a:rPr lang="es-MX" altLang="es-MX" sz="2800" dirty="0" smtClean="0">
                <a:latin typeface="Comic Sans MS" pitchFamily="66" charset="0"/>
              </a:rPr>
              <a:t>.</a:t>
            </a:r>
          </a:p>
          <a:p>
            <a:pPr algn="ctr"/>
            <a:endParaRPr lang="es-MX" altLang="es-MX" sz="2800" dirty="0" smtClean="0">
              <a:latin typeface="Comic Sans MS" pitchFamily="66" charset="0"/>
            </a:endParaRPr>
          </a:p>
          <a:p>
            <a:pPr algn="ctr"/>
            <a:r>
              <a:rPr lang="es-MX" altLang="es-MX" sz="2800" dirty="0" smtClean="0">
                <a:latin typeface="Comic Sans MS" pitchFamily="66" charset="0"/>
              </a:rPr>
              <a:t>Se adiciona un Título Quinto, denominado </a:t>
            </a:r>
            <a:r>
              <a:rPr lang="es-MX" altLang="es-MX" sz="2800" b="1" dirty="0" smtClean="0">
                <a:solidFill>
                  <a:srgbClr val="4A1BF7"/>
                </a:solidFill>
                <a:latin typeface="Comic Sans MS" pitchFamily="66" charset="0"/>
              </a:rPr>
              <a:t>“De la Transparencia y Difusión de la Información Financiera”</a:t>
            </a:r>
            <a:endParaRPr lang="es-MX" sz="2800" b="1" dirty="0" smtClean="0">
              <a:solidFill>
                <a:srgbClr val="4A1BF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22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4211960" y="836712"/>
            <a:ext cx="2952328" cy="79208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1844824"/>
            <a:ext cx="889248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TÍTULO QUINTO</a:t>
            </a:r>
          </a:p>
          <a:p>
            <a:pPr marL="365760" indent="-256032" algn="just">
              <a:defRPr/>
            </a:pPr>
            <a:r>
              <a:rPr lang="es-MX" sz="1900" b="1" dirty="0" smtClean="0">
                <a:latin typeface="Comic Sans MS" pitchFamily="66" charset="0"/>
              </a:rPr>
              <a:t>	De la Transparencia y Difusión de la Información Financiera</a:t>
            </a:r>
          </a:p>
          <a:p>
            <a:pPr marL="365760" indent="-256032" algn="just">
              <a:defRPr/>
            </a:pPr>
            <a:endParaRPr lang="es-MX" sz="1900" dirty="0" smtClean="0">
              <a:solidFill>
                <a:srgbClr val="8A0000"/>
              </a:solidFill>
              <a:latin typeface="Comic Sans MS" pitchFamily="66" charset="0"/>
            </a:endParaRPr>
          </a:p>
          <a:p>
            <a:pPr marL="365760" indent="-256032" algn="just">
              <a:defRPr/>
            </a:pPr>
            <a:r>
              <a:rPr lang="es-MX" sz="1900" dirty="0" smtClean="0">
                <a:solidFill>
                  <a:srgbClr val="8A0000"/>
                </a:solidFill>
                <a:latin typeface="Comic Sans MS" pitchFamily="66" charset="0"/>
              </a:rPr>
              <a:t>CAPÍTULO I</a:t>
            </a:r>
          </a:p>
          <a:p>
            <a:pPr marL="365760" indent="-256032" algn="just">
              <a:defRPr/>
            </a:pPr>
            <a:r>
              <a:rPr lang="es-MX" sz="1900" dirty="0" smtClean="0">
                <a:latin typeface="Comic Sans MS" pitchFamily="66" charset="0"/>
              </a:rPr>
              <a:t>	Disposiciones Generales</a:t>
            </a:r>
          </a:p>
          <a:p>
            <a:pPr marL="365760" indent="-256032" algn="just">
              <a:defRPr/>
            </a:pPr>
            <a:endParaRPr lang="es-MX" sz="1900" u="sng" dirty="0" smtClean="0">
              <a:solidFill>
                <a:srgbClr val="8A0000"/>
              </a:solidFill>
              <a:latin typeface="Comic Sans MS" pitchFamily="66" charset="0"/>
            </a:endParaRPr>
          </a:p>
          <a:p>
            <a:pPr marL="365760" indent="-256032" algn="just">
              <a:defRPr/>
            </a:pPr>
            <a:r>
              <a:rPr lang="es-MX" sz="1900" b="1" u="sng" dirty="0" smtClean="0">
                <a:solidFill>
                  <a:srgbClr val="8A0000"/>
                </a:solidFill>
                <a:latin typeface="Comic Sans MS" pitchFamily="66" charset="0"/>
              </a:rPr>
              <a:t>Artículo 56</a:t>
            </a: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.- La generación y publicación </a:t>
            </a:r>
            <a:r>
              <a:rPr lang="es-MX" sz="1900" b="1" dirty="0" smtClean="0">
                <a:latin typeface="Comic Sans MS" pitchFamily="66" charset="0"/>
              </a:rPr>
              <a:t>de la información financiera de los entes públicos a que se refiere este Título</a:t>
            </a: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, se hará conforme a las normas, estructura, formatos y contenido de la información, que para tal efecto establezca el Consejo y difundirse en la página de Internet del respectivo ente público</a:t>
            </a:r>
            <a:r>
              <a:rPr lang="es-MX" sz="1900" dirty="0" smtClean="0">
                <a:solidFill>
                  <a:srgbClr val="8A0000"/>
                </a:solidFill>
                <a:latin typeface="Comic Sans MS" pitchFamily="66" charset="0"/>
              </a:rPr>
              <a:t>.</a:t>
            </a:r>
            <a:endParaRPr lang="es-ES" sz="1900" dirty="0" smtClean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23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3203848" y="1052736"/>
            <a:ext cx="2304256" cy="5486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9" name="1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820070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None/>
              <a:defRPr/>
            </a:pPr>
            <a:r>
              <a:rPr lang="es-MX" sz="2000" dirty="0" smtClean="0">
                <a:latin typeface="Comic Sans MS" pitchFamily="66" charset="0"/>
              </a:rPr>
              <a:t>	</a:t>
            </a:r>
            <a:r>
              <a:rPr lang="es-MX" sz="2000" b="1" dirty="0" smtClean="0">
                <a:solidFill>
                  <a:srgbClr val="8A0000"/>
                </a:solidFill>
                <a:latin typeface="Comic Sans MS" pitchFamily="66" charset="0"/>
              </a:rPr>
              <a:t>Artículo </a:t>
            </a:r>
            <a:r>
              <a:rPr lang="es-MX" sz="2000" b="1" dirty="0">
                <a:solidFill>
                  <a:srgbClr val="8A0000"/>
                </a:solidFill>
                <a:latin typeface="Comic Sans MS" pitchFamily="66" charset="0"/>
              </a:rPr>
              <a:t>57.- </a:t>
            </a:r>
            <a:r>
              <a:rPr lang="es-MX" sz="2000" b="1" dirty="0">
                <a:latin typeface="Comic Sans MS" pitchFamily="66" charset="0"/>
              </a:rPr>
              <a:t>La Secretaría de Hacienda, las secretarías de finanzas o sus equivalentes de las entidades federativas, así como </a:t>
            </a:r>
            <a:r>
              <a:rPr lang="es-MX" sz="2000" b="1" dirty="0">
                <a:solidFill>
                  <a:srgbClr val="8A0000"/>
                </a:solidFill>
                <a:latin typeface="Comic Sans MS" pitchFamily="66" charset="0"/>
              </a:rPr>
              <a:t>las tesorerías de los municipios </a:t>
            </a:r>
            <a:r>
              <a:rPr lang="es-MX" sz="2000" b="1" dirty="0">
                <a:latin typeface="Comic Sans MS" pitchFamily="66" charset="0"/>
              </a:rPr>
              <a:t>y sus equivalentes en las demarcaciones territoriales del Distrito Federal, establecerán, </a:t>
            </a:r>
            <a:r>
              <a:rPr lang="es-MX" sz="2000" b="1" dirty="0">
                <a:solidFill>
                  <a:srgbClr val="8A0000"/>
                </a:solidFill>
                <a:latin typeface="Comic Sans MS" pitchFamily="66" charset="0"/>
              </a:rPr>
              <a:t>en su respectiva página de Internet, los enlaces electrónicos que permitan acceder a la información financiera de todos los entes públicos que conforman el correspondiente orden de gobierno</a:t>
            </a:r>
            <a:r>
              <a:rPr lang="es-MX" sz="2000" b="1" dirty="0">
                <a:latin typeface="Comic Sans MS" pitchFamily="66" charset="0"/>
              </a:rPr>
              <a:t> así como a los órganos o instancias de transparencia competentes. En el caso de las S</a:t>
            </a:r>
            <a:r>
              <a:rPr lang="es-MX" sz="2000" b="1" dirty="0" smtClean="0">
                <a:latin typeface="Comic Sans MS" pitchFamily="66" charset="0"/>
              </a:rPr>
              <a:t>ecretarías </a:t>
            </a:r>
            <a:r>
              <a:rPr lang="es-MX" sz="2000" b="1" dirty="0">
                <a:latin typeface="Comic Sans MS" pitchFamily="66" charset="0"/>
              </a:rPr>
              <a:t>de </a:t>
            </a:r>
            <a:r>
              <a:rPr lang="es-MX" sz="2000" b="1" dirty="0" smtClean="0">
                <a:latin typeface="Comic Sans MS" pitchFamily="66" charset="0"/>
              </a:rPr>
              <a:t>Finanzas </a:t>
            </a:r>
            <a:r>
              <a:rPr lang="es-MX" sz="2000" b="1" dirty="0">
                <a:latin typeface="Comic Sans MS" pitchFamily="66" charset="0"/>
              </a:rPr>
              <a:t>o sus equivalentes, </a:t>
            </a:r>
            <a:r>
              <a:rPr lang="es-MX" sz="2000" b="1" i="1" dirty="0">
                <a:solidFill>
                  <a:srgbClr val="8A0000"/>
                </a:solidFill>
                <a:latin typeface="Comic Sans MS" pitchFamily="66" charset="0"/>
              </a:rPr>
              <a:t>podrán incluir, previo convenio administrativo</a:t>
            </a:r>
            <a:r>
              <a:rPr lang="es-MX" sz="2000" b="1" dirty="0">
                <a:latin typeface="Comic Sans MS" pitchFamily="66" charset="0"/>
              </a:rPr>
              <a:t>, la </a:t>
            </a:r>
            <a:r>
              <a:rPr lang="es-MX" sz="2000" b="1" dirty="0">
                <a:solidFill>
                  <a:srgbClr val="8A0000"/>
                </a:solidFill>
                <a:latin typeface="Comic Sans MS" pitchFamily="66" charset="0"/>
              </a:rPr>
              <a:t>información financiera de los municipios de la entidad </a:t>
            </a:r>
            <a:r>
              <a:rPr lang="es-MX" sz="2000" b="1" dirty="0" smtClean="0">
                <a:solidFill>
                  <a:srgbClr val="8A0000"/>
                </a:solidFill>
                <a:latin typeface="Comic Sans MS" pitchFamily="66" charset="0"/>
              </a:rPr>
              <a:t>federativa.</a:t>
            </a:r>
            <a:endParaRPr lang="es-ES" sz="2000" b="1" dirty="0" smtClean="0">
              <a:solidFill>
                <a:srgbClr val="8A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24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915816" y="908720"/>
            <a:ext cx="2304256" cy="5486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395536" y="2276872"/>
            <a:ext cx="8229600" cy="3316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	Artículo 58.- La </a:t>
            </a:r>
            <a:r>
              <a:rPr kumimoji="0" lang="es-MX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</a:rPr>
              <a:t>información financiera que deba incluirse en Internet en términos de este Título deberá publicarse por lo menos trimestralmente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a excepción de los informes y documentos de naturaleza anual y otros que por virtud de esta Ley o disposición legal aplicable tengan un plazo y periodicidad determinada, y difundirse en dicho medio dentro de los treinta días naturales siguientes al cierre del período que corresponda.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900" b="1" dirty="0" smtClean="0">
                <a:latin typeface="Comic Sans MS" pitchFamily="66" charset="0"/>
              </a:rPr>
              <a:t>	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Asimismo, deberá permanecer 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</a:rPr>
              <a:t>disponible en Internet la información correspondiente de los últimos seis ejercicios</a:t>
            </a:r>
            <a:endParaRPr kumimoji="0" lang="es-ES" sz="1900" b="1" i="0" u="none" strike="noStrike" kern="1200" cap="none" spc="0" normalizeH="0" baseline="0" noProof="0" dirty="0" smtClean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25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915816" y="908720"/>
            <a:ext cx="2304256" cy="5486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395536" y="2276872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alt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Artículo 60.- </a:t>
            </a:r>
            <a:r>
              <a:rPr lang="es-MX" altLang="es-MX" sz="2800" b="1" dirty="0" smtClean="0">
                <a:latin typeface="Comic Sans MS" pitchFamily="66" charset="0"/>
              </a:rPr>
              <a:t>Las disposiciones aplicables al proceso de integración de las leyes de ingresos, los presupuestos de egresos y demás documentos que deban publicarse en los medios oficiales de difusión, se incluirán en las respectivas páginas de Internet.</a:t>
            </a:r>
            <a:endParaRPr lang="es-ES" altLang="es-MX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26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915816" y="908720"/>
            <a:ext cx="2304256" cy="5486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323528" y="1916832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lvl="0" indent="-256032" algn="just">
              <a:spcBef>
                <a:spcPct val="20000"/>
              </a:spcBef>
              <a:defRPr/>
            </a:pP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	</a:t>
            </a:r>
            <a:r>
              <a:rPr lang="es-MX" altLang="es-MX" sz="2000" b="1" dirty="0" smtClean="0"/>
              <a:t> </a:t>
            </a:r>
            <a:r>
              <a:rPr lang="es-MX" alt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Artículo 61.- </a:t>
            </a:r>
            <a:r>
              <a:rPr lang="es-MX" altLang="es-MX" sz="2800" b="1" dirty="0" smtClean="0">
                <a:latin typeface="Comic Sans MS" pitchFamily="66" charset="0"/>
              </a:rPr>
              <a:t>Además de la información prevista en las respectivas leyes….. incluirán en sus respectivas leyes de ingresos y presupuestos de egresos u ordenamientos equivalentes, apartados específicos…</a:t>
            </a: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	</a:t>
            </a: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</a:rPr>
              <a:t>Artículos</a:t>
            </a:r>
            <a:r>
              <a:rPr kumimoji="0" lang="es-MX" sz="2800" b="1" i="0" u="none" strike="noStrike" kern="1200" cap="none" spc="0" normalizeH="0" noProof="0" dirty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Comic Sans MS" pitchFamily="66" charset="0"/>
              </a:rPr>
              <a:t> 63, 64, 66, 67, 70-78…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27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915816" y="908720"/>
            <a:ext cx="2304256" cy="5486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323528" y="1916832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s-MX" alt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De la Información Financiera Relativa a la Evaluación y Rendición de Cuentas</a:t>
            </a:r>
          </a:p>
          <a:p>
            <a:pPr algn="just"/>
            <a:endParaRPr lang="es-MX" altLang="es-MX" sz="2800" b="1" dirty="0" smtClean="0">
              <a:latin typeface="Comic Sans MS" pitchFamily="66" charset="0"/>
            </a:endParaRPr>
          </a:p>
          <a:p>
            <a:pPr algn="just"/>
            <a:r>
              <a:rPr lang="es-MX" alt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Artículo 79.- </a:t>
            </a:r>
            <a:r>
              <a:rPr lang="es-MX" altLang="es-MX" sz="2800" b="1" dirty="0" smtClean="0">
                <a:latin typeface="Comic Sans MS" pitchFamily="66" charset="0"/>
              </a:rPr>
              <a:t>Los entes públicos deberán publicar en sus páginas de Internet a más tardar el último día hábil de abril su </a:t>
            </a:r>
            <a:r>
              <a:rPr lang="es-MX" altLang="es-MX" sz="2800" b="1" u="sng" dirty="0" smtClean="0">
                <a:latin typeface="Comic Sans MS" pitchFamily="66" charset="0"/>
              </a:rPr>
              <a:t>programa anual de evaluaciones, así como las metodologías e indicadores de desempeño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8A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28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915816" y="908720"/>
            <a:ext cx="2304256" cy="5486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323528" y="2420888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alt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Artículo 80.- </a:t>
            </a:r>
            <a:r>
              <a:rPr lang="es-MX" altLang="es-MX" sz="2800" b="1" dirty="0" smtClean="0">
                <a:latin typeface="Comic Sans MS" pitchFamily="66" charset="0"/>
              </a:rPr>
              <a:t>A más tardar el último día hábil de marzo, en los términos del artículo anterior y demás disposiciones aplicables, se revisarán y, en su caso, se actualizarán los indicadores de los fondos de aportaciones federales</a:t>
            </a:r>
            <a:endParaRPr lang="es-ES" altLang="es-MX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29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www.dsaasociados.com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2915816" y="908720"/>
            <a:ext cx="2304256" cy="5486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900" dirty="0" smtClean="0">
                <a:latin typeface="Comic Sans MS" pitchFamily="66" charset="0"/>
              </a:rPr>
              <a:t>Reforma…</a:t>
            </a:r>
            <a:endParaRPr lang="es-ES" sz="1900" dirty="0">
              <a:latin typeface="Comic Sans MS" pitchFamily="66" charset="0"/>
            </a:endParaRPr>
          </a:p>
        </p:txBody>
      </p:sp>
      <p:pic>
        <p:nvPicPr>
          <p:cNvPr id="13" name="12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8" name="7 Imagen" descr="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0"/>
            <a:ext cx="5914747" cy="836290"/>
          </a:xfrm>
          <a:prstGeom prst="rect">
            <a:avLst/>
          </a:prstGeom>
        </p:spPr>
      </p:pic>
      <p:sp>
        <p:nvSpPr>
          <p:cNvPr id="14" name="1 Marcador de contenido"/>
          <p:cNvSpPr txBox="1">
            <a:spLocks/>
          </p:cNvSpPr>
          <p:nvPr/>
        </p:nvSpPr>
        <p:spPr>
          <a:xfrm>
            <a:off x="251520" y="1844824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MX" alt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Artículo 81.- </a:t>
            </a:r>
            <a:r>
              <a:rPr lang="es-MX" altLang="es-MX" sz="2800" b="1" dirty="0" smtClean="0">
                <a:latin typeface="Comic Sans MS" pitchFamily="66" charset="0"/>
              </a:rPr>
              <a:t>La información respecto al </a:t>
            </a:r>
            <a:r>
              <a:rPr lang="es-MX" alt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ejercicio y destino del gasto federalizado, así como respecto al reintegro de los recursos federales no devengados</a:t>
            </a:r>
            <a:r>
              <a:rPr lang="es-MX" altLang="es-MX" sz="2800" b="1" dirty="0" smtClean="0">
                <a:latin typeface="Comic Sans MS" pitchFamily="66" charset="0"/>
              </a:rPr>
              <a:t> por las entidades federativas, municipios y demarcaciones territoriales del Distrito Federal, para efectos de los informes trimestrales y la cuenta pública, deberá presentarse en los formatos aprobados por el Consejo.</a:t>
            </a:r>
            <a:endParaRPr lang="es-ES" altLang="es-MX" sz="2800" b="1" dirty="0" smtClean="0">
              <a:latin typeface="Comic Sans MS" pitchFamily="66" charset="0"/>
            </a:endParaRPr>
          </a:p>
          <a:p>
            <a:pPr algn="just"/>
            <a:endParaRPr lang="es-ES" altLang="es-MX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3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0"/>
            <a:ext cx="6480720" cy="7647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Antecedentes Federales…</a:t>
            </a:r>
            <a:endParaRPr lang="es-MX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508104" y="2996952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Comic Sans MS" pitchFamily="66" charset="0"/>
              </a:rPr>
              <a:t>2007:se reformó el Artículo 6 Constitucional…</a:t>
            </a:r>
            <a:endParaRPr lang="es-MX" dirty="0">
              <a:solidFill>
                <a:srgbClr val="8A0000"/>
              </a:solidFill>
            </a:endParaRPr>
          </a:p>
        </p:txBody>
      </p:sp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5733256"/>
            <a:ext cx="1403648" cy="11247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3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4797152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“</a:t>
            </a:r>
            <a:r>
              <a:rPr lang="es-MX" sz="1900" b="1" u="sng" dirty="0" smtClean="0">
                <a:solidFill>
                  <a:srgbClr val="8A0000"/>
                </a:solidFill>
                <a:latin typeface="Comic Sans MS" pitchFamily="66" charset="0"/>
              </a:rPr>
              <a:t>toda la información </a:t>
            </a: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en posesión de cualquier autoridad, entidad, órganos y organismos federal, estatal y </a:t>
            </a:r>
            <a:r>
              <a:rPr lang="es-MX" sz="1900" b="1" u="sng" dirty="0" smtClean="0">
                <a:solidFill>
                  <a:srgbClr val="8A0000"/>
                </a:solidFill>
                <a:latin typeface="Comic Sans MS" pitchFamily="66" charset="0"/>
              </a:rPr>
              <a:t>municipal, </a:t>
            </a: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es </a:t>
            </a:r>
            <a:r>
              <a:rPr lang="es-MX" sz="1900" b="1" u="sng" dirty="0" smtClean="0">
                <a:solidFill>
                  <a:srgbClr val="8A0000"/>
                </a:solidFill>
                <a:latin typeface="Comic Sans MS" pitchFamily="66" charset="0"/>
              </a:rPr>
              <a:t>pública…</a:t>
            </a: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”</a:t>
            </a:r>
            <a:endParaRPr lang="es-MX" sz="1900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5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71800" y="90872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1997 inicia el proceso de cambios constitucionales…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39552" y="2348880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2002 Ley Federal de Transparencia y Acceso a la Información Pública Gubernamental</a:t>
            </a:r>
          </a:p>
        </p:txBody>
      </p:sp>
      <p:cxnSp>
        <p:nvCxnSpPr>
          <p:cNvPr id="15" name="14 Conector curvado"/>
          <p:cNvCxnSpPr/>
          <p:nvPr/>
        </p:nvCxnSpPr>
        <p:spPr>
          <a:xfrm rot="16200000" flipH="1">
            <a:off x="6372200" y="1844824"/>
            <a:ext cx="1224136" cy="1080120"/>
          </a:xfrm>
          <a:prstGeom prst="curvedConnector3">
            <a:avLst>
              <a:gd name="adj1" fmla="val 50000"/>
            </a:avLst>
          </a:prstGeom>
          <a:ln>
            <a:solidFill>
              <a:srgbClr val="4A1BF7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1547664" y="1124744"/>
            <a:ext cx="864096" cy="1008112"/>
          </a:xfrm>
          <a:prstGeom prst="straightConnector1">
            <a:avLst/>
          </a:prstGeom>
          <a:ln>
            <a:solidFill>
              <a:srgbClr val="4A1BF7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61648" cy="638944"/>
          </a:xfrm>
        </p:spPr>
        <p:txBody>
          <a:bodyPr>
            <a:normAutofit fontScale="90000"/>
          </a:bodyPr>
          <a:lstStyle/>
          <a:p>
            <a:pPr>
              <a:tabLst>
                <a:tab pos="3941763" algn="l"/>
              </a:tabLst>
            </a:pPr>
            <a:r>
              <a:rPr lang="es-MX" sz="3700" b="1" dirty="0" smtClean="0">
                <a:solidFill>
                  <a:srgbClr val="4A1BF7"/>
                </a:solidFill>
                <a:latin typeface="Comic Sans MS" pitchFamily="66" charset="0"/>
              </a:rPr>
              <a:t>Exposición de motivos de las Reformas</a:t>
            </a:r>
            <a:endParaRPr lang="es-MX" sz="3700" dirty="0">
              <a:solidFill>
                <a:srgbClr val="4A1BF7"/>
              </a:solidFill>
              <a:latin typeface="Comic Sans MS" pitchFamily="66" charset="0"/>
            </a:endParaRPr>
          </a:p>
        </p:txBody>
      </p:sp>
      <p:sp>
        <p:nvSpPr>
          <p:cNvPr id="7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www.dsaasociados.com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30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9 Imagen" descr="corrup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437112"/>
            <a:ext cx="2505075" cy="181927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39552" y="1412776"/>
            <a:ext cx="51125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900" i="1" dirty="0" smtClean="0">
                <a:latin typeface="Comic Sans MS" pitchFamily="66" charset="0"/>
              </a:rPr>
              <a:t>“…</a:t>
            </a:r>
            <a:r>
              <a:rPr lang="es-ES" sz="1900" b="1" i="1" dirty="0" smtClean="0">
                <a:latin typeface="Comic Sans MS" pitchFamily="66" charset="0"/>
              </a:rPr>
              <a:t>doble propósito</a:t>
            </a:r>
            <a:r>
              <a:rPr lang="es-ES" sz="1900" i="1" dirty="0" smtClean="0">
                <a:latin typeface="Comic Sans MS" pitchFamily="66" charset="0"/>
              </a:rPr>
              <a:t>:</a:t>
            </a:r>
          </a:p>
          <a:p>
            <a:pPr algn="just"/>
            <a:r>
              <a:rPr lang="es-ES" sz="1900" b="1" i="1" dirty="0" smtClean="0">
                <a:latin typeface="Comic Sans MS" pitchFamily="66" charset="0"/>
              </a:rPr>
              <a:t>Primero</a:t>
            </a:r>
            <a:r>
              <a:rPr lang="es-ES" sz="1900" i="1" dirty="0" smtClean="0">
                <a:latin typeface="Comic Sans MS" pitchFamily="66" charset="0"/>
              </a:rPr>
              <a:t>, </a:t>
            </a:r>
            <a:r>
              <a:rPr lang="es-ES" sz="1900" b="1" i="1" dirty="0" smtClean="0">
                <a:solidFill>
                  <a:srgbClr val="FF0000"/>
                </a:solidFill>
                <a:latin typeface="Comic Sans MS" pitchFamily="66" charset="0"/>
              </a:rPr>
              <a:t>que la sociedad </a:t>
            </a:r>
            <a:r>
              <a:rPr lang="es-ES" sz="1900" i="1" dirty="0" smtClean="0">
                <a:latin typeface="Comic Sans MS" pitchFamily="66" charset="0"/>
              </a:rPr>
              <a:t>cuente con mayor y mejor información que le permita involucrarse a mayor profundidad con sus gobiernos y, con ello, tener capacidad de </a:t>
            </a:r>
            <a:r>
              <a:rPr lang="es-ES" sz="1900" b="1" i="1" dirty="0" smtClean="0">
                <a:solidFill>
                  <a:srgbClr val="FF0000"/>
                </a:solidFill>
                <a:latin typeface="Comic Sans MS" pitchFamily="66" charset="0"/>
              </a:rPr>
              <a:t>demandar más y mejores resultados</a:t>
            </a:r>
            <a:r>
              <a:rPr lang="es-ES" sz="1900" i="1" dirty="0" smtClean="0">
                <a:latin typeface="Comic Sans MS" pitchFamily="66" charset="0"/>
              </a:rPr>
              <a:t>…</a:t>
            </a:r>
            <a:endParaRPr lang="es-MX" sz="1900" i="1" dirty="0">
              <a:latin typeface="Comic Sans MS" pitchFamily="66" charset="0"/>
            </a:endParaRPr>
          </a:p>
        </p:txBody>
      </p:sp>
      <p:pic>
        <p:nvPicPr>
          <p:cNvPr id="12" name="11 Imagen" descr="ciudadanos al cuid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268760"/>
            <a:ext cx="1666875" cy="2743200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3491880" y="4509120"/>
            <a:ext cx="54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Comic Sans MS" pitchFamily="66" charset="0"/>
              </a:rPr>
              <a:t>Segundo</a:t>
            </a:r>
            <a:r>
              <a:rPr lang="es-ES" i="1" dirty="0" smtClean="0">
                <a:latin typeface="Comic Sans MS" pitchFamily="66" charset="0"/>
              </a:rPr>
              <a:t>, </a:t>
            </a:r>
            <a:r>
              <a:rPr lang="es-ES" b="1" i="1" dirty="0" smtClean="0">
                <a:solidFill>
                  <a:srgbClr val="FF0000"/>
                </a:solidFill>
                <a:latin typeface="Comic Sans MS" pitchFamily="66" charset="0"/>
              </a:rPr>
              <a:t>cerrarle espacios a la corrupción </a:t>
            </a:r>
            <a:r>
              <a:rPr lang="es-ES" i="1" dirty="0" smtClean="0">
                <a:latin typeface="Comic Sans MS" pitchFamily="66" charset="0"/>
              </a:rPr>
              <a:t>y a los desvíos de recursos públicos, </a:t>
            </a:r>
            <a:r>
              <a:rPr lang="es-ES" b="1" i="1" dirty="0" smtClean="0">
                <a:latin typeface="Comic Sans MS" pitchFamily="66" charset="0"/>
              </a:rPr>
              <a:t>permitiendo a los órganos fiscalizadores conocer la información financiera fidedigna sobre el uso de los recursos, con el objeto de sancionar las prácticas indebidas e inhibir las mismas</a:t>
            </a:r>
            <a:r>
              <a:rPr lang="es-ES" i="1" dirty="0" smtClean="0">
                <a:latin typeface="Comic Sans MS" pitchFamily="66" charset="0"/>
              </a:rPr>
              <a:t>.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14" name="13 Imagen" descr="manzana.jpg"/>
          <p:cNvPicPr>
            <a:picLocks noChangeAspect="1"/>
          </p:cNvPicPr>
          <p:nvPr/>
        </p:nvPicPr>
        <p:blipFill>
          <a:blip r:embed="rId5" cstate="print"/>
          <a:srcRect l="21324" t="12186" r="26888"/>
          <a:stretch>
            <a:fillRect/>
          </a:stretch>
        </p:blipFill>
        <p:spPr>
          <a:xfrm>
            <a:off x="8532440" y="0"/>
            <a:ext cx="611560" cy="727828"/>
          </a:xfrm>
          <a:prstGeom prst="rect">
            <a:avLst/>
          </a:prstGeom>
        </p:spPr>
      </p:pic>
      <p:pic>
        <p:nvPicPr>
          <p:cNvPr id="15" name="14 Imagen" descr="gota transparente.jpg"/>
          <p:cNvPicPr>
            <a:picLocks noChangeAspect="1"/>
          </p:cNvPicPr>
          <p:nvPr/>
        </p:nvPicPr>
        <p:blipFill>
          <a:blip r:embed="rId6" cstate="print"/>
          <a:srcRect l="27400" t="19756" r="31114" b="36783"/>
          <a:stretch>
            <a:fillRect/>
          </a:stretch>
        </p:blipFill>
        <p:spPr>
          <a:xfrm>
            <a:off x="0" y="6367956"/>
            <a:ext cx="611560" cy="4900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61648" cy="1719064"/>
          </a:xfrm>
        </p:spPr>
        <p:txBody>
          <a:bodyPr>
            <a:normAutofit fontScale="90000"/>
          </a:bodyPr>
          <a:lstStyle/>
          <a:p>
            <a:r>
              <a:rPr lang="es-MX" sz="3700" b="1" u="sng" dirty="0" smtClean="0">
                <a:solidFill>
                  <a:srgbClr val="4A1BF7"/>
                </a:solidFill>
                <a:latin typeface="Comic Sans MS" pitchFamily="66" charset="0"/>
              </a:rPr>
              <a:t>Situación que guarda la transparencia y el acceso a la información en el País (2012)</a:t>
            </a:r>
            <a:r>
              <a:rPr lang="es-MX" sz="3700" u="sng" dirty="0" smtClean="0">
                <a:solidFill>
                  <a:srgbClr val="4A1BF7"/>
                </a:solidFill>
                <a:latin typeface="Comic Sans MS" pitchFamily="66" charset="0"/>
              </a:rPr>
              <a:t>:</a:t>
            </a:r>
            <a:endParaRPr lang="es-MX" sz="3700" u="sng" dirty="0">
              <a:solidFill>
                <a:srgbClr val="4A1BF7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3412976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>
                <a:solidFill>
                  <a:srgbClr val="4A1BF7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Institucionalización precaria </a:t>
            </a:r>
            <a:r>
              <a:rPr lang="es-MX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en materia de transparencia y acceso a la información</a:t>
            </a:r>
          </a:p>
          <a:p>
            <a:pPr algn="just">
              <a:buNone/>
            </a:pPr>
            <a:endParaRPr lang="es-MX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MX" dirty="0" smtClean="0">
                <a:solidFill>
                  <a:srgbClr val="4A1BF7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Asimetría</a:t>
            </a:r>
            <a:r>
              <a:rPr lang="es-MX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en los resultados al evaluar la normatividad, los portales y el tiempo de respuesta en los Estados</a:t>
            </a:r>
            <a:endParaRPr lang="es-MX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www.dsaasociados.com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31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9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11" name="10 Imagen" descr="manzana.jpg"/>
          <p:cNvPicPr>
            <a:picLocks noChangeAspect="1"/>
          </p:cNvPicPr>
          <p:nvPr/>
        </p:nvPicPr>
        <p:blipFill>
          <a:blip r:embed="rId4" cstate="print"/>
          <a:srcRect l="21324" t="12186" r="26888"/>
          <a:stretch>
            <a:fillRect/>
          </a:stretch>
        </p:blipFill>
        <p:spPr>
          <a:xfrm>
            <a:off x="8604448" y="0"/>
            <a:ext cx="539552" cy="642130"/>
          </a:xfrm>
          <a:prstGeom prst="rect">
            <a:avLst/>
          </a:prstGeom>
        </p:spPr>
      </p:pic>
      <p:pic>
        <p:nvPicPr>
          <p:cNvPr id="12" name="11 Imagen" descr="division-ci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5085184"/>
            <a:ext cx="2376264" cy="13049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936104"/>
          </a:xfrm>
        </p:spPr>
        <p:txBody>
          <a:bodyPr>
            <a:normAutofit/>
          </a:bodyPr>
          <a:lstStyle/>
          <a:p>
            <a:r>
              <a:rPr lang="es-MX" sz="3700" b="1" u="sng" dirty="0" smtClean="0">
                <a:solidFill>
                  <a:srgbClr val="4A1BF7"/>
                </a:solidFill>
                <a:latin typeface="Comic Sans MS" pitchFamily="66" charset="0"/>
              </a:rPr>
              <a:t>Políticamente…</a:t>
            </a:r>
            <a:endParaRPr lang="es-MX" sz="3700" u="sng" dirty="0">
              <a:solidFill>
                <a:srgbClr val="4A1BF7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341297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Fue una decisión oportuna </a:t>
            </a:r>
            <a:r>
              <a:rPr lang="es-MX" dirty="0" smtClean="0">
                <a:solidFill>
                  <a:srgbClr val="4A1BF7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vincular la transparencia</a:t>
            </a:r>
            <a:r>
              <a:rPr lang="es-MX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, con la rendición de cuentas, la mejora en la gestión pública, </a:t>
            </a:r>
            <a:r>
              <a:rPr lang="es-MX" b="1" dirty="0" smtClean="0">
                <a:solidFill>
                  <a:srgbClr val="FF00FF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la confianza en el gobierno, la reducción de la corrupción </a:t>
            </a:r>
            <a:r>
              <a:rPr lang="es-MX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y la legitimidad en el sistema democrático…</a:t>
            </a:r>
            <a:endParaRPr lang="es-MX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www.dsaasociados.com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32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9 Imagen" descr="manzana.jpg"/>
          <p:cNvPicPr>
            <a:picLocks noChangeAspect="1"/>
          </p:cNvPicPr>
          <p:nvPr/>
        </p:nvPicPr>
        <p:blipFill>
          <a:blip r:embed="rId3" cstate="print"/>
          <a:srcRect l="21324" t="12186" r="26888"/>
          <a:stretch>
            <a:fillRect/>
          </a:stretch>
        </p:blipFill>
        <p:spPr>
          <a:xfrm>
            <a:off x="8316416" y="0"/>
            <a:ext cx="827584" cy="984922"/>
          </a:xfrm>
          <a:prstGeom prst="rect">
            <a:avLst/>
          </a:prstGeom>
        </p:spPr>
      </p:pic>
      <p:pic>
        <p:nvPicPr>
          <p:cNvPr id="11" name="10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pic>
        <p:nvPicPr>
          <p:cNvPr id="13" name="12 Imagen" descr="democracia digit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437112"/>
            <a:ext cx="2514600" cy="1819275"/>
          </a:xfrm>
          <a:prstGeom prst="rect">
            <a:avLst/>
          </a:prstGeom>
        </p:spPr>
      </p:pic>
      <p:pic>
        <p:nvPicPr>
          <p:cNvPr id="14" name="13 Imagen" descr="ru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4437112"/>
            <a:ext cx="2847975" cy="1600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524328" cy="936104"/>
          </a:xfrm>
        </p:spPr>
        <p:txBody>
          <a:bodyPr>
            <a:normAutofit/>
          </a:bodyPr>
          <a:lstStyle/>
          <a:p>
            <a:r>
              <a:rPr lang="es-MX" sz="3700" b="1" u="sng" dirty="0" smtClean="0">
                <a:solidFill>
                  <a:srgbClr val="4A1BF7"/>
                </a:solidFill>
                <a:latin typeface="Comic Sans MS" pitchFamily="66" charset="0"/>
              </a:rPr>
              <a:t>En conclusión</a:t>
            </a:r>
            <a:endParaRPr lang="es-MX" sz="3700" u="sng" dirty="0">
              <a:solidFill>
                <a:srgbClr val="4A1BF7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60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800" dirty="0" smtClean="0"/>
              <a:t>	</a:t>
            </a:r>
            <a:r>
              <a:rPr lang="es-MX" sz="2800" dirty="0" smtClean="0">
                <a:latin typeface="Comic Sans MS" pitchFamily="66" charset="0"/>
              </a:rPr>
              <a:t>Que el </a:t>
            </a:r>
            <a:r>
              <a:rPr lang="es-MX" sz="2800" b="1" dirty="0" smtClean="0">
                <a:solidFill>
                  <a:srgbClr val="4A1BF7"/>
                </a:solidFill>
                <a:latin typeface="Comic Sans MS" pitchFamily="66" charset="0"/>
              </a:rPr>
              <a:t>gobierno acepte como prioritario, rendir cuentas a sus gobernados</a:t>
            </a:r>
            <a:r>
              <a:rPr lang="es-MX" sz="2800" dirty="0" smtClean="0">
                <a:solidFill>
                  <a:srgbClr val="4A1BF7"/>
                </a:solidFill>
                <a:latin typeface="Comic Sans MS" pitchFamily="66" charset="0"/>
              </a:rPr>
              <a:t>, </a:t>
            </a:r>
            <a:r>
              <a:rPr lang="es-MX" sz="2800" dirty="0" smtClean="0">
                <a:latin typeface="Comic Sans MS" pitchFamily="66" charset="0"/>
              </a:rPr>
              <a:t>es el primer paso </a:t>
            </a:r>
            <a:r>
              <a:rPr lang="es-MX" sz="2800" dirty="0" smtClean="0">
                <a:solidFill>
                  <a:srgbClr val="FF00FF"/>
                </a:solidFill>
                <a:latin typeface="Comic Sans MS" pitchFamily="66" charset="0"/>
              </a:rPr>
              <a:t>en la vida democrática de un país</a:t>
            </a:r>
            <a:r>
              <a:rPr lang="es-MX" sz="2800" dirty="0" smtClean="0">
                <a:latin typeface="Comic Sans MS" pitchFamily="66" charset="0"/>
              </a:rPr>
              <a:t>. Si consideramos que la Transparencia es una característica de la Rendición de Cuentas, entonces un adecuado sistema de </a:t>
            </a:r>
            <a:r>
              <a:rPr lang="es-MX" sz="2800" b="1" dirty="0" smtClean="0">
                <a:solidFill>
                  <a:srgbClr val="8A0000"/>
                </a:solidFill>
                <a:latin typeface="Comic Sans MS" pitchFamily="66" charset="0"/>
              </a:rPr>
              <a:t>difusión de la información Financiera limita la corrupción y desviación de recursos públicos</a:t>
            </a:r>
            <a:r>
              <a:rPr lang="es-MX" sz="2800" dirty="0" smtClean="0">
                <a:solidFill>
                  <a:srgbClr val="8A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www.dsaasociados.com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33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9 Imagen" descr="manzana.jpg"/>
          <p:cNvPicPr>
            <a:picLocks noChangeAspect="1"/>
          </p:cNvPicPr>
          <p:nvPr/>
        </p:nvPicPr>
        <p:blipFill>
          <a:blip r:embed="rId3" cstate="print"/>
          <a:srcRect l="21324" t="12186" r="26888"/>
          <a:stretch>
            <a:fillRect/>
          </a:stretch>
        </p:blipFill>
        <p:spPr>
          <a:xfrm>
            <a:off x="8316416" y="0"/>
            <a:ext cx="827584" cy="984922"/>
          </a:xfrm>
          <a:prstGeom prst="rect">
            <a:avLst/>
          </a:prstGeom>
        </p:spPr>
      </p:pic>
      <p:pic>
        <p:nvPicPr>
          <p:cNvPr id="11" name="10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www.dsaasociados.com</a:t>
            </a:r>
            <a:r>
              <a:rPr kumimoji="0" lang="es-MX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1BF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srgbClr val="4A1BF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34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9 Imagen" descr="manzana.jpg"/>
          <p:cNvPicPr>
            <a:picLocks noChangeAspect="1"/>
          </p:cNvPicPr>
          <p:nvPr/>
        </p:nvPicPr>
        <p:blipFill>
          <a:blip r:embed="rId3" cstate="print"/>
          <a:srcRect l="21324" t="12186" r="26888"/>
          <a:stretch>
            <a:fillRect/>
          </a:stretch>
        </p:blipFill>
        <p:spPr>
          <a:xfrm>
            <a:off x="7740352" y="0"/>
            <a:ext cx="1403648" cy="1670506"/>
          </a:xfrm>
          <a:prstGeom prst="rect">
            <a:avLst/>
          </a:prstGeom>
        </p:spPr>
      </p:pic>
      <p:pic>
        <p:nvPicPr>
          <p:cNvPr id="11" name="10 Imagen" descr="gota transparente.jpg"/>
          <p:cNvPicPr>
            <a:picLocks noChangeAspect="1"/>
          </p:cNvPicPr>
          <p:nvPr/>
        </p:nvPicPr>
        <p:blipFill>
          <a:blip r:embed="rId4" cstate="print"/>
          <a:srcRect l="27400" t="19756" r="31114" b="36783"/>
          <a:stretch>
            <a:fillRect/>
          </a:stretch>
        </p:blipFill>
        <p:spPr>
          <a:xfrm>
            <a:off x="-1" y="5445224"/>
            <a:ext cx="1763103" cy="1412776"/>
          </a:xfrm>
          <a:prstGeom prst="rect">
            <a:avLst/>
          </a:prstGeom>
        </p:spPr>
      </p:pic>
      <p:pic>
        <p:nvPicPr>
          <p:cNvPr id="13" name="12 Imagen" descr="Gracia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556792"/>
            <a:ext cx="5401462" cy="263848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496944" cy="11967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3700" dirty="0" smtClean="0"/>
              <a:t>	</a:t>
            </a:r>
            <a:endParaRPr lang="es-MX" sz="2800" b="1" dirty="0">
              <a:latin typeface="Comic Sans MS" pitchFamily="66" charset="0"/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67744" y="6093296"/>
            <a:ext cx="4680520" cy="432048"/>
          </a:xfrm>
        </p:spPr>
        <p:txBody>
          <a:bodyPr/>
          <a:lstStyle/>
          <a:p>
            <a:r>
              <a:rPr lang="es-MX" sz="2800" b="1" dirty="0" smtClean="0">
                <a:solidFill>
                  <a:srgbClr val="4A1BF7"/>
                </a:solidFill>
                <a:latin typeface="Comic Sans MS" pitchFamily="66" charset="0"/>
                <a:hlinkClick r:id="rId3"/>
              </a:rPr>
              <a:t>www.dsaasociados.com</a:t>
            </a:r>
            <a:r>
              <a:rPr lang="es-MX" sz="2800" b="1" dirty="0" smtClean="0">
                <a:solidFill>
                  <a:srgbClr val="4A1BF7"/>
                </a:solidFill>
                <a:latin typeface="Comic Sans MS" pitchFamily="66" charset="0"/>
              </a:rPr>
              <a:t> </a:t>
            </a:r>
            <a:endParaRPr lang="es-MX" sz="2800" b="1" dirty="0">
              <a:solidFill>
                <a:srgbClr val="4A1BF7"/>
              </a:solidFill>
              <a:latin typeface="Comic Sans MS" pitchFamily="66" charset="0"/>
            </a:endParaRPr>
          </a:p>
        </p:txBody>
      </p:sp>
      <p:pic>
        <p:nvPicPr>
          <p:cNvPr id="7" name="6 Imagen" descr="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7576" y="0"/>
            <a:ext cx="3816424" cy="2088232"/>
          </a:xfrm>
          <a:prstGeom prst="rect">
            <a:avLst/>
          </a:prstGeom>
        </p:spPr>
      </p:pic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35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44208" y="3717032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8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haroni" pitchFamily="2" charset="-79"/>
              </a:rPr>
              <a:t>@Binah1313  @DSA_SC</a:t>
            </a:r>
          </a:p>
        </p:txBody>
      </p:sp>
      <p:pic>
        <p:nvPicPr>
          <p:cNvPr id="11" name="10 Imagen" descr="twi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2996952"/>
            <a:ext cx="1383035" cy="521472"/>
          </a:xfrm>
          <a:prstGeom prst="rect">
            <a:avLst/>
          </a:prstGeom>
        </p:spPr>
      </p:pic>
      <p:pic>
        <p:nvPicPr>
          <p:cNvPr id="12" name="11 Imagen" descr="Faceb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780928"/>
            <a:ext cx="648072" cy="64807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0" y="3573016"/>
            <a:ext cx="2699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900" b="1" dirty="0" err="1" smtClean="0">
                <a:latin typeface="Comic Sans MS" pitchFamily="66" charset="0"/>
              </a:rPr>
              <a:t>Dsasc</a:t>
            </a:r>
            <a:r>
              <a:rPr lang="es-MX" sz="1900" b="1" dirty="0" smtClean="0">
                <a:latin typeface="Comic Sans MS" pitchFamily="66" charset="0"/>
              </a:rPr>
              <a:t> Auditores Consultores Jurídicos</a:t>
            </a:r>
            <a:endParaRPr lang="es-MX" sz="1900" b="1" dirty="0">
              <a:latin typeface="Comic Sans MS" pitchFamily="66" charset="0"/>
            </a:endParaRPr>
          </a:p>
        </p:txBody>
      </p:sp>
      <p:pic>
        <p:nvPicPr>
          <p:cNvPr id="14" name="13 Imagen" descr="Gracia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779912" cy="18463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202970" y="0"/>
            <a:ext cx="941030" cy="119675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548680"/>
            <a:ext cx="6552728" cy="7647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Antecedentes Estatales…</a:t>
            </a:r>
            <a:endParaRPr lang="es-MX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5733256"/>
            <a:ext cx="1403648" cy="11247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4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1700808"/>
            <a:ext cx="79573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latin typeface="Comic Sans MS" pitchFamily="66" charset="0"/>
              </a:rPr>
              <a:t>Ley de Transparencia y </a:t>
            </a:r>
            <a:r>
              <a:rPr lang="es-MX" sz="2800" b="1" dirty="0">
                <a:latin typeface="Comic Sans MS" pitchFamily="66" charset="0"/>
              </a:rPr>
              <a:t>Acceso a la información pública para el estado </a:t>
            </a:r>
            <a:r>
              <a:rPr lang="es-MX" sz="2800" b="1" dirty="0" smtClean="0">
                <a:latin typeface="Comic Sans MS" pitchFamily="66" charset="0"/>
              </a:rPr>
              <a:t>de Veracruz </a:t>
            </a:r>
            <a:r>
              <a:rPr lang="es-MX" sz="2800" b="1" dirty="0">
                <a:latin typeface="Comic Sans MS" pitchFamily="66" charset="0"/>
              </a:rPr>
              <a:t>de </a:t>
            </a:r>
            <a:r>
              <a:rPr lang="es-MX" sz="2800" b="1" dirty="0" smtClean="0">
                <a:latin typeface="Comic Sans MS" pitchFamily="66" charset="0"/>
              </a:rPr>
              <a:t>Ignacio </a:t>
            </a:r>
            <a:r>
              <a:rPr lang="es-MX" sz="2800" b="1" dirty="0">
                <a:latin typeface="Comic Sans MS" pitchFamily="66" charset="0"/>
              </a:rPr>
              <a:t>de la </a:t>
            </a:r>
            <a:r>
              <a:rPr lang="es-MX" sz="2800" b="1" dirty="0" smtClean="0">
                <a:latin typeface="Comic Sans MS" pitchFamily="66" charset="0"/>
              </a:rPr>
              <a:t>Llave               </a:t>
            </a:r>
            <a:r>
              <a:rPr lang="es-MX" sz="1900" b="1" dirty="0" smtClean="0">
                <a:solidFill>
                  <a:srgbClr val="8A0000"/>
                </a:solidFill>
                <a:latin typeface="Comic Sans MS" pitchFamily="66" charset="0"/>
              </a:rPr>
              <a:t>(</a:t>
            </a:r>
            <a:r>
              <a:rPr lang="es-MX" sz="1700" b="1" dirty="0" smtClean="0">
                <a:solidFill>
                  <a:srgbClr val="8A0000"/>
                </a:solidFill>
                <a:latin typeface="Comic Sans MS" pitchFamily="66" charset="0"/>
              </a:rPr>
              <a:t>Gaceta Oficial: 27/Febrero/2007</a:t>
            </a:r>
            <a:r>
              <a:rPr lang="es-MX" sz="1700" b="1" smtClean="0">
                <a:solidFill>
                  <a:srgbClr val="8A0000"/>
                </a:solidFill>
                <a:latin typeface="Comic Sans MS" pitchFamily="66" charset="0"/>
              </a:rPr>
              <a:t>)  </a:t>
            </a:r>
            <a:r>
              <a:rPr lang="es-MX" sz="1700" b="1" dirty="0" smtClean="0">
                <a:solidFill>
                  <a:srgbClr val="8A0000"/>
                </a:solidFill>
                <a:latin typeface="Comic Sans MS" pitchFamily="66" charset="0"/>
              </a:rPr>
              <a:t>(Última Reforma</a:t>
            </a:r>
            <a:r>
              <a:rPr lang="es-MX" sz="1700" b="1" smtClean="0">
                <a:solidFill>
                  <a:srgbClr val="8A0000"/>
                </a:solidFill>
                <a:latin typeface="Comic Sans MS" pitchFamily="66" charset="0"/>
              </a:rPr>
              <a:t>: 26/Agosto/2013)</a:t>
            </a:r>
            <a:endParaRPr lang="es-MX" sz="1700" b="1" dirty="0" smtClean="0">
              <a:solidFill>
                <a:srgbClr val="8A0000"/>
              </a:solidFill>
              <a:latin typeface="Comic Sans MS" pitchFamily="66" charset="0"/>
            </a:endParaRPr>
          </a:p>
          <a:p>
            <a:pPr algn="just"/>
            <a:endParaRPr lang="es-MX" sz="1900" b="1" dirty="0"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sp>
        <p:nvSpPr>
          <p:cNvPr id="12" name="11 Pergamino horizontal"/>
          <p:cNvSpPr/>
          <p:nvPr/>
        </p:nvSpPr>
        <p:spPr>
          <a:xfrm>
            <a:off x="683568" y="3717032"/>
            <a:ext cx="7632848" cy="201622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700" b="1" dirty="0" smtClean="0">
                <a:solidFill>
                  <a:srgbClr val="4A1BF7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LTAIPEV</a:t>
            </a:r>
            <a:endParaRPr lang="es-MX" sz="3700" b="1" dirty="0">
              <a:solidFill>
                <a:srgbClr val="4A1BF7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5733256"/>
            <a:ext cx="1403648" cy="11247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5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283968" y="2924944"/>
            <a:ext cx="4464496" cy="2996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7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Además, era necesario generar transformaciones Institucionales…</a:t>
            </a:r>
            <a:endParaRPr kumimoji="0" lang="es-MX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" name="13 Imagen" descr="camb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996952"/>
            <a:ext cx="2808312" cy="1800200"/>
          </a:xfrm>
          <a:prstGeom prst="rect">
            <a:avLst/>
          </a:prstGeom>
        </p:spPr>
      </p:pic>
      <p:pic>
        <p:nvPicPr>
          <p:cNvPr id="15" name="14 Imagen" descr="ley general de contabilidad gubernamen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812360" cy="262985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172400" y="0"/>
            <a:ext cx="971600" cy="1235630"/>
          </a:xfrm>
          <a:prstGeom prst="rect">
            <a:avLst/>
          </a:prstGeom>
        </p:spPr>
      </p:pic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6021288"/>
            <a:ext cx="1044192" cy="83671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6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67544" y="404664"/>
            <a:ext cx="7200800" cy="9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700" b="1" i="0" u="none" strike="noStrike" kern="1200" cap="none" spc="0" normalizeH="0" baseline="0" noProof="0" dirty="0" smtClean="0">
                <a:ln w="1905"/>
                <a:solidFill>
                  <a:srgbClr val="4A1BF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Objetivo General de la LGCG</a:t>
            </a:r>
            <a:r>
              <a:rPr kumimoji="0" lang="es-MX" sz="37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  <a:endParaRPr kumimoji="0" lang="es-MX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" name="10 Imagen" descr="armonizacion contab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628800"/>
            <a:ext cx="7153275" cy="150495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95536" y="3573016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700" b="1" dirty="0" smtClean="0">
                <a:solidFill>
                  <a:srgbClr val="4A1BF7"/>
                </a:solidFill>
                <a:latin typeface="Comic Sans MS" pitchFamily="66" charset="0"/>
              </a:rPr>
              <a:t>Y la presentación de la información financiera y presupuestaria…</a:t>
            </a:r>
            <a:endParaRPr lang="es-MX" sz="3700" b="1" dirty="0">
              <a:solidFill>
                <a:srgbClr val="4A1BF7"/>
              </a:solidFill>
              <a:latin typeface="Comic Sans MS" pitchFamily="66" charset="0"/>
            </a:endParaRPr>
          </a:p>
        </p:txBody>
      </p:sp>
      <p:pic>
        <p:nvPicPr>
          <p:cNvPr id="17" name="16 Imagen" descr="inf financie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5085184"/>
            <a:ext cx="6408712" cy="11715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100392" y="0"/>
            <a:ext cx="1043608" cy="1327206"/>
          </a:xfrm>
          <a:prstGeom prst="rect">
            <a:avLst/>
          </a:prstGeom>
        </p:spPr>
      </p:pic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6021756"/>
            <a:ext cx="1043608" cy="8362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7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pic>
        <p:nvPicPr>
          <p:cNvPr id="16" name="15 Imagen" descr="CON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548680"/>
            <a:ext cx="4536504" cy="2537520"/>
          </a:xfrm>
          <a:prstGeom prst="rect">
            <a:avLst/>
          </a:prstGeom>
        </p:spPr>
      </p:pic>
      <p:pic>
        <p:nvPicPr>
          <p:cNvPr id="17" name="16 Imagen" descr="COVAC.jpg"/>
          <p:cNvPicPr>
            <a:picLocks noChangeAspect="1"/>
          </p:cNvPicPr>
          <p:nvPr/>
        </p:nvPicPr>
        <p:blipFill>
          <a:blip r:embed="rId6" cstate="print"/>
          <a:srcRect r="31944"/>
          <a:stretch>
            <a:fillRect/>
          </a:stretch>
        </p:blipFill>
        <p:spPr>
          <a:xfrm>
            <a:off x="1331640" y="3284984"/>
            <a:ext cx="6408712" cy="194421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611560" y="31409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Nube"/>
          <p:cNvSpPr/>
          <p:nvPr/>
        </p:nvSpPr>
        <p:spPr>
          <a:xfrm>
            <a:off x="0" y="692696"/>
            <a:ext cx="2195736" cy="10527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700" dirty="0" smtClean="0">
                <a:latin typeface="Comic Sans MS" pitchFamily="66" charset="0"/>
              </a:rPr>
              <a:t>Art. 9</a:t>
            </a:r>
            <a:endParaRPr lang="es-ES" sz="37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8244408" y="0"/>
            <a:ext cx="899592" cy="1144054"/>
          </a:xfrm>
          <a:prstGeom prst="rect">
            <a:avLst/>
          </a:prstGeom>
        </p:spPr>
      </p:pic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6137156"/>
            <a:ext cx="899592" cy="7208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8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pic>
        <p:nvPicPr>
          <p:cNvPr id="9" name="8 Imagen" descr="implementacion LGC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0"/>
            <a:ext cx="6984776" cy="623731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332656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4A1BF7"/>
                </a:solidFill>
                <a:latin typeface="Comic Sans MS" pitchFamily="66" charset="0"/>
              </a:rPr>
              <a:t>2009…</a:t>
            </a:r>
            <a:endParaRPr lang="es-MX" sz="2800" b="1" dirty="0">
              <a:solidFill>
                <a:srgbClr val="4A1BF7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64288" y="5733256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4A1BF7"/>
                </a:solidFill>
                <a:latin typeface="Comic Sans MS" pitchFamily="66" charset="0"/>
              </a:rPr>
              <a:t>2015</a:t>
            </a:r>
            <a:endParaRPr lang="es-MX" sz="2800" b="1" dirty="0">
              <a:solidFill>
                <a:srgbClr val="4A1BF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nzana.jpg"/>
          <p:cNvPicPr>
            <a:picLocks noChangeAspect="1"/>
          </p:cNvPicPr>
          <p:nvPr/>
        </p:nvPicPr>
        <p:blipFill>
          <a:blip r:embed="rId2" cstate="print"/>
          <a:srcRect l="21324" t="12186" r="26888"/>
          <a:stretch>
            <a:fillRect/>
          </a:stretch>
        </p:blipFill>
        <p:spPr>
          <a:xfrm>
            <a:off x="7919864" y="0"/>
            <a:ext cx="1224136" cy="155679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564904"/>
            <a:ext cx="7776864" cy="28803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800" b="1" dirty="0" smtClean="0">
                <a:solidFill>
                  <a:srgbClr val="4A1BF7"/>
                </a:solidFill>
                <a:latin typeface="Comic Sans MS" pitchFamily="66" charset="0"/>
              </a:rPr>
              <a:t>	</a:t>
            </a:r>
            <a:r>
              <a:rPr lang="es-MX" sz="3700" b="1" dirty="0" smtClean="0">
                <a:solidFill>
                  <a:srgbClr val="4A1BF7"/>
                </a:solidFill>
                <a:latin typeface="Comic Sans MS" pitchFamily="66" charset="0"/>
              </a:rPr>
              <a:t>En la nueva LGCG se nota el cambio de dirección del gobierno mexicano hacia una </a:t>
            </a:r>
            <a:r>
              <a:rPr lang="es-MX" sz="3700" b="1" u="sng" dirty="0" smtClean="0">
                <a:solidFill>
                  <a:srgbClr val="4A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gestión pública más transparente</a:t>
            </a:r>
            <a:endParaRPr lang="es-MX" sz="3700" b="1" u="sng" dirty="0">
              <a:ln w="1905"/>
              <a:solidFill>
                <a:srgbClr val="4A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5 Imagen" descr="gota transparente.jpg"/>
          <p:cNvPicPr>
            <a:picLocks noChangeAspect="1"/>
          </p:cNvPicPr>
          <p:nvPr/>
        </p:nvPicPr>
        <p:blipFill>
          <a:blip r:embed="rId3" cstate="print"/>
          <a:srcRect l="27400" t="19756" r="31114" b="36783"/>
          <a:stretch>
            <a:fillRect/>
          </a:stretch>
        </p:blipFill>
        <p:spPr>
          <a:xfrm>
            <a:off x="0" y="5733256"/>
            <a:ext cx="1403648" cy="112474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514400" cy="313010"/>
          </a:xfrm>
        </p:spPr>
        <p:txBody>
          <a:bodyPr/>
          <a:lstStyle/>
          <a:p>
            <a:fld id="{D6907F2B-AE3A-4839-AB74-7EBC84E91827}" type="slidenum">
              <a:rPr lang="es-MX" b="1" smtClean="0">
                <a:solidFill>
                  <a:srgbClr val="C00000"/>
                </a:solidFill>
                <a:latin typeface="Comic Sans MS" pitchFamily="66" charset="0"/>
              </a:rPr>
              <a:pPr/>
              <a:t>9</a:t>
            </a:fld>
            <a:endParaRPr lang="es-MX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MX" b="1" dirty="0" smtClean="0">
                <a:solidFill>
                  <a:srgbClr val="4A1BF7"/>
                </a:solidFill>
                <a:hlinkClick r:id="rId4"/>
              </a:rPr>
              <a:t>www.dsaasociados.com</a:t>
            </a:r>
            <a:r>
              <a:rPr lang="es-MX" b="1" dirty="0" smtClean="0">
                <a:solidFill>
                  <a:srgbClr val="4A1BF7"/>
                </a:solidFill>
              </a:rPr>
              <a:t> </a:t>
            </a:r>
            <a:endParaRPr lang="es-MX" b="1" dirty="0">
              <a:solidFill>
                <a:srgbClr val="4A1BF7"/>
              </a:solidFill>
            </a:endParaRPr>
          </a:p>
        </p:txBody>
      </p:sp>
      <p:sp>
        <p:nvSpPr>
          <p:cNvPr id="13" name="12 Llamada de nube"/>
          <p:cNvSpPr/>
          <p:nvPr/>
        </p:nvSpPr>
        <p:spPr>
          <a:xfrm>
            <a:off x="755576" y="0"/>
            <a:ext cx="6912768" cy="2276872"/>
          </a:xfrm>
          <a:prstGeom prst="cloud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500" b="1" dirty="0" smtClean="0">
                <a:solidFill>
                  <a:srgbClr val="4A1BF7"/>
                </a:solidFill>
                <a:latin typeface="Comic Sans MS" pitchFamily="66" charset="0"/>
              </a:rPr>
              <a:t>Cambio de paradigma</a:t>
            </a:r>
            <a:endParaRPr lang="es-MX" sz="5500" b="1" dirty="0">
              <a:solidFill>
                <a:srgbClr val="4A1BF7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1878</Words>
  <Application>Microsoft Office PowerPoint</Application>
  <PresentationFormat>Presentación en pantalla (4:3)</PresentationFormat>
  <Paragraphs>395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Transparencia y Difusión de la información Financiera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Aplicación en el orden local (Artículo Cuarto Transitorios L.G.C.G.)                                 y Acuerdo de Interpretación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Exposición de motivos de las Reformas</vt:lpstr>
      <vt:lpstr>Situación que guarda la transparencia y el acceso a la información en el País (2012):</vt:lpstr>
      <vt:lpstr>Políticamente…</vt:lpstr>
      <vt:lpstr>En conclusión</vt:lpstr>
      <vt:lpstr>Diapositiva 34</vt:lpstr>
      <vt:lpstr>Diapositiva 35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Transparencia y Difusión de la información Financiera</dc:title>
  <dc:creator>www.intercambiosvirtuales.org</dc:creator>
  <cp:lastModifiedBy>www.intercambiosvirtuales.org</cp:lastModifiedBy>
  <cp:revision>67</cp:revision>
  <dcterms:created xsi:type="dcterms:W3CDTF">2013-10-15T19:45:20Z</dcterms:created>
  <dcterms:modified xsi:type="dcterms:W3CDTF">2013-10-17T20:25:50Z</dcterms:modified>
</cp:coreProperties>
</file>